
<file path=[Content_Types].xml><?xml version="1.0" encoding="utf-8"?>
<Types xmlns="http://schemas.openxmlformats.org/package/2006/content-types">
  <Default Extension="jpg" ContentType="image/jpeg"/>
  <Default Extension="emf" ContentType="image/x-emf"/>
  <Default Extension="xlsx" ContentType="application/vnd.openxmlformats-officedocument.spreadsheetml.sheet"/>
  <Default Extension="jpeg" ContentType="image/jpeg"/>
  <Default Extension="xml" ContentType="application/xml"/>
  <Default Extension="vml" ContentType="application/vnd.openxmlformats-officedocument.vmlDrawing"/>
  <Default Extension="png" ContentType="image/png"/>
  <Default Extension="wdp" ContentType="image/vnd.ms-photo"/>
  <Default Extension="bin" ContentType="application/vnd.openxmlformats-officedocument.oleObject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8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30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.xml" ContentType="application/vnd.openxmlformats-officedocument.presentationml.tags+xml"/>
  <Override PartName="/ppt/notesSlides/notesSlide34.xml" ContentType="application/vnd.openxmlformats-officedocument.presentationml.notesSlide+xml"/>
  <Override PartName="/ppt/tags/tag2.xml" ContentType="application/vnd.openxmlformats-officedocument.presentationml.tags+xml"/>
  <Override PartName="/ppt/notesSlides/notesSlide35.xml" ContentType="application/vnd.openxmlformats-officedocument.presentationml.notesSlide+xml"/>
  <Override PartName="/ppt/tags/tag3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5.xml" ContentType="application/vnd.openxmlformats-officedocument.presentationml.tags+xml"/>
  <Override PartName="/ppt/notesSlides/notesSlide41.xml" ContentType="application/vnd.openxmlformats-officedocument.presentationml.notesSlide+xml"/>
  <Override PartName="/ppt/tags/tag6.xml" ContentType="application/vnd.openxmlformats-officedocument.presentationml.tags+xml"/>
  <Override PartName="/ppt/notesSlides/notesSlide42.xml" ContentType="application/vnd.openxmlformats-officedocument.presentationml.notesSlide+xml"/>
  <Override PartName="/ppt/tags/tag7.xml" ContentType="application/vnd.openxmlformats-officedocument.presentationml.tags+xml"/>
  <Override PartName="/ppt/notesSlides/notesSlide43.xml" ContentType="application/vnd.openxmlformats-officedocument.presentationml.notesSlide+xml"/>
  <Override PartName="/ppt/tags/tag8.xml" ContentType="application/vnd.openxmlformats-officedocument.presentationml.tags+xml"/>
  <Override PartName="/ppt/notesSlides/notesSlide44.xml" ContentType="application/vnd.openxmlformats-officedocument.presentationml.notesSlide+xml"/>
  <Override PartName="/ppt/tags/tag9.xml" ContentType="application/vnd.openxmlformats-officedocument.presentationml.tags+xml"/>
  <Override PartName="/ppt/notesSlides/notesSlide45.xml" ContentType="application/vnd.openxmlformats-officedocument.presentationml.notesSlide+xml"/>
  <Override PartName="/ppt/tags/tag10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ags/tag11.xml" ContentType="application/vnd.openxmlformats-officedocument.presentationml.tags+xml"/>
  <Override PartName="/ppt/notesSlides/notesSlide49.xml" ContentType="application/vnd.openxmlformats-officedocument.presentationml.notesSlide+xml"/>
  <Override PartName="/ppt/tags/tag12.xml" ContentType="application/vnd.openxmlformats-officedocument.presentationml.tags+xml"/>
  <Override PartName="/ppt/notesSlides/notesSlide50.xml" ContentType="application/vnd.openxmlformats-officedocument.presentationml.notesSlide+xml"/>
  <Override PartName="/ppt/tags/tag13.xml" ContentType="application/vnd.openxmlformats-officedocument.presentationml.tags+xml"/>
  <Override PartName="/ppt/notesSlides/notesSlide51.xml" ContentType="application/vnd.openxmlformats-officedocument.presentationml.notesSlide+xml"/>
  <Override PartName="/ppt/tags/tag14.xml" ContentType="application/vnd.openxmlformats-officedocument.presentationml.tags+xml"/>
  <Override PartName="/ppt/notesSlides/notesSlide52.xml" ContentType="application/vnd.openxmlformats-officedocument.presentationml.notesSlide+xml"/>
  <Override PartName="/ppt/tags/tag15.xml" ContentType="application/vnd.openxmlformats-officedocument.presentationml.tags+xml"/>
  <Override PartName="/ppt/notesSlides/notesSlide53.xml" ContentType="application/vnd.openxmlformats-officedocument.presentationml.notesSlide+xml"/>
  <Override PartName="/ppt/tags/tag16.xml" ContentType="application/vnd.openxmlformats-officedocument.presentationml.tags+xml"/>
  <Override PartName="/ppt/notesSlides/notesSlide54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55.xml" ContentType="application/vnd.openxmlformats-officedocument.presentationml.notesSlide+xml"/>
  <Override PartName="/ppt/tags/tag17.xml" ContentType="application/vnd.openxmlformats-officedocument.presentationml.tags+xml"/>
  <Override PartName="/ppt/notesSlides/notesSlide56.xml" ContentType="application/vnd.openxmlformats-officedocument.presentationml.notesSlide+xml"/>
  <Override PartName="/ppt/tags/tag18.xml" ContentType="application/vnd.openxmlformats-officedocument.presentationml.tags+xml"/>
  <Override PartName="/ppt/notesSlides/notesSlide57.xml" ContentType="application/vnd.openxmlformats-officedocument.presentationml.notesSlide+xml"/>
  <Override PartName="/ppt/charts/chart19.xml" ContentType="application/vnd.openxmlformats-officedocument.drawingml.chart+xml"/>
  <Override PartName="/ppt/tags/tag19.xml" ContentType="application/vnd.openxmlformats-officedocument.presentationml.tag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67"/>
  </p:notesMasterIdLst>
  <p:sldIdLst>
    <p:sldId id="256" r:id="rId3"/>
    <p:sldId id="257" r:id="rId4"/>
    <p:sldId id="260" r:id="rId5"/>
    <p:sldId id="261" r:id="rId6"/>
    <p:sldId id="394" r:id="rId7"/>
    <p:sldId id="392" r:id="rId8"/>
    <p:sldId id="266" r:id="rId9"/>
    <p:sldId id="388" r:id="rId10"/>
    <p:sldId id="389" r:id="rId11"/>
    <p:sldId id="395" r:id="rId12"/>
    <p:sldId id="425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9" r:id="rId33"/>
    <p:sldId id="426" r:id="rId34"/>
    <p:sldId id="423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09" r:id="rId49"/>
    <p:sldId id="410" r:id="rId50"/>
    <p:sldId id="411" r:id="rId51"/>
    <p:sldId id="412" r:id="rId52"/>
    <p:sldId id="413" r:id="rId53"/>
    <p:sldId id="414" r:id="rId54"/>
    <p:sldId id="415" r:id="rId55"/>
    <p:sldId id="416" r:id="rId56"/>
    <p:sldId id="417" r:id="rId57"/>
    <p:sldId id="418" r:id="rId58"/>
    <p:sldId id="419" r:id="rId59"/>
    <p:sldId id="420" r:id="rId60"/>
    <p:sldId id="421" r:id="rId61"/>
    <p:sldId id="316" r:id="rId62"/>
    <p:sldId id="391" r:id="rId63"/>
    <p:sldId id="390" r:id="rId64"/>
    <p:sldId id="427" r:id="rId65"/>
    <p:sldId id="428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D76"/>
    <a:srgbClr val="FF7507"/>
    <a:srgbClr val="DF955D"/>
    <a:srgbClr val="E69A60"/>
    <a:srgbClr val="FC740B"/>
    <a:srgbClr val="E76C0D"/>
    <a:srgbClr val="E16B10"/>
    <a:srgbClr val="908381"/>
    <a:srgbClr val="BB0000"/>
    <a:srgbClr val="0D4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79" autoAdjust="0"/>
    <p:restoredTop sz="76891" autoAdjust="0"/>
  </p:normalViewPr>
  <p:slideViewPr>
    <p:cSldViewPr snapToGrid="0" snapToObjects="1">
      <p:cViewPr>
        <p:scale>
          <a:sx n="100" d="100"/>
          <a:sy n="100" d="100"/>
        </p:scale>
        <p:origin x="16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notesMaster" Target="notesMasters/notes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/>
          </c:spPr>
          <c:marker>
            <c:symbol val="x"/>
            <c:size val="16"/>
            <c:spPr>
              <a:noFill/>
              <a:ln w="50800"/>
              <a:effectLst/>
            </c:spPr>
          </c:marker>
          <c:cat>
            <c:strRef>
              <c:f>Sheet1!$A$2:$A$5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effectLst/>
          </c:spPr>
          <c:marker>
            <c:symbol val="plus"/>
            <c:size val="16"/>
            <c:spPr>
              <a:noFill/>
              <a:ln w="50800"/>
              <a:effectLst/>
            </c:spPr>
          </c:marker>
          <c:cat>
            <c:strRef>
              <c:f>Sheet1!$A$2:$A$5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effectLst/>
          </c:spPr>
          <c:marker>
            <c:symbol val="dash"/>
            <c:size val="16"/>
            <c:spPr>
              <a:noFill/>
              <a:ln w="50800"/>
              <a:effectLst/>
            </c:spPr>
          </c:marker>
          <c:cat>
            <c:strRef>
              <c:f>Sheet1!$A$2:$A$5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effectLst/>
          </c:spPr>
          <c:marker>
            <c:symbol val="star"/>
            <c:size val="16"/>
            <c:spPr>
              <a:ln w="50800"/>
              <a:effectLst/>
            </c:spPr>
          </c:marker>
          <c:cat>
            <c:strRef>
              <c:f>Sheet1!$A$2:$A$5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0.76033348227251</c:v>
                </c:pt>
                <c:pt idx="1">
                  <c:v>0.365232936931359</c:v>
                </c:pt>
                <c:pt idx="2">
                  <c:v>0.469495417962614</c:v>
                </c:pt>
                <c:pt idx="3">
                  <c:v>0.32663631668105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506256"/>
        <c:axId val="2129628352"/>
      </c:lineChart>
      <c:catAx>
        <c:axId val="2129506256"/>
        <c:scaling>
          <c:orientation val="minMax"/>
        </c:scaling>
        <c:delete val="0"/>
        <c:axPos val="b"/>
        <c:title>
          <c:overlay val="0"/>
          <c:txPr>
            <a:bodyPr/>
            <a:lstStyle/>
            <a:p>
              <a:pPr>
                <a:defRPr sz="2000" b="0" i="0">
                  <a:latin typeface="Optima"/>
                  <a:cs typeface="Optima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Optima"/>
                <a:cs typeface="Optima"/>
              </a:defRPr>
            </a:pPr>
            <a:endParaRPr lang="en-US"/>
          </a:p>
        </c:txPr>
        <c:crossAx val="2129628352"/>
        <c:crosses val="autoZero"/>
        <c:auto val="1"/>
        <c:lblAlgn val="ctr"/>
        <c:lblOffset val="100"/>
        <c:noMultiLvlLbl val="0"/>
      </c:catAx>
      <c:valAx>
        <c:axId val="2129628352"/>
        <c:scaling>
          <c:orientation val="minMax"/>
        </c:scaling>
        <c:delete val="0"/>
        <c:axPos val="l"/>
        <c:title>
          <c:overlay val="0"/>
          <c:txPr>
            <a:bodyPr rot="-5400000" vert="horz"/>
            <a:lstStyle/>
            <a:p>
              <a:pPr>
                <a:defRPr sz="2000" b="0">
                  <a:latin typeface="Optima"/>
                  <a:cs typeface="Optima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Optima"/>
                <a:cs typeface="Optima"/>
              </a:defRPr>
            </a:pPr>
            <a:endParaRPr lang="en-US"/>
          </a:p>
        </c:txPr>
        <c:crossAx val="212950625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2493204845"/>
          <c:y val="0.199040773973021"/>
          <c:w val="0.604661662426837"/>
          <c:h val="0.4754263565891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Heuristic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8"/>
            <c:spPr>
              <a:noFill/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Random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18"/>
            <c:spPr>
              <a:noFill/>
              <a:ln w="38100">
                <a:solidFill>
                  <a:schemeClr val="accent2">
                    <a:tint val="77000"/>
                    <a:shade val="95000"/>
                    <a:satMod val="105000"/>
                  </a:schemeClr>
                </a:solidFill>
              </a:ln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0.227552221556374</c:v>
                </c:pt>
                <c:pt idx="1">
                  <c:v>0.824756635112676</c:v>
                </c:pt>
                <c:pt idx="2">
                  <c:v>0.000712473101196</c:v>
                </c:pt>
                <c:pt idx="3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437584"/>
        <c:axId val="-2093435456"/>
      </c:scatterChart>
      <c:valAx>
        <c:axId val="-2093437584"/>
        <c:scaling>
          <c:orientation val="minMax"/>
          <c:max val="4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-2093435456"/>
        <c:crosses val="autoZero"/>
        <c:crossBetween val="midCat"/>
      </c:valAx>
      <c:valAx>
        <c:axId val="-2093435456"/>
        <c:scaling>
          <c:orientation val="minMax"/>
          <c:max val="1.0"/>
        </c:scaling>
        <c:delete val="0"/>
        <c:axPos val="l"/>
        <c:majorGridlines>
          <c:spPr>
            <a:ln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934375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2493204845"/>
          <c:y val="0.199040773973021"/>
          <c:w val="0.607245642280747"/>
          <c:h val="0.4754263565891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Heuristic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8"/>
            <c:spPr>
              <a:noFill/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Random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18"/>
            <c:spPr>
              <a:noFill/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0.204605548500232</c:v>
                </c:pt>
                <c:pt idx="1">
                  <c:v>0.953730390887093</c:v>
                </c:pt>
                <c:pt idx="2">
                  <c:v>0.000815660780102</c:v>
                </c:pt>
                <c:pt idx="3">
                  <c:v>0.872453399692636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329648"/>
        <c:axId val="-2093359024"/>
      </c:scatterChart>
      <c:valAx>
        <c:axId val="-2093329648"/>
        <c:scaling>
          <c:orientation val="minMax"/>
          <c:max val="4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-2093359024"/>
        <c:crosses val="autoZero"/>
        <c:crossBetween val="midCat"/>
      </c:valAx>
      <c:valAx>
        <c:axId val="-2093359024"/>
        <c:scaling>
          <c:orientation val="minMax"/>
          <c:max val="1.0"/>
        </c:scaling>
        <c:delete val="0"/>
        <c:axPos val="l"/>
        <c:majorGridlines>
          <c:spPr>
            <a:ln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933296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1638768161869"/>
          <c:y val="0.522480620155039"/>
          <c:w val="0.615994550447527"/>
          <c:h val="0.4744186046511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Greedy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8"/>
            <c:spPr>
              <a:noFill/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1.0</c:v>
                </c:pt>
                <c:pt idx="1">
                  <c:v>0.973025889593263</c:v>
                </c:pt>
                <c:pt idx="2">
                  <c:v>1.0</c:v>
                </c:pt>
                <c:pt idx="3">
                  <c:v>0.97349377263333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Shuffle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18"/>
            <c:spPr>
              <a:noFill/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0.852965075889944</c:v>
                </c:pt>
                <c:pt idx="1">
                  <c:v>1.0</c:v>
                </c:pt>
                <c:pt idx="2">
                  <c:v>0.925848825876839</c:v>
                </c:pt>
                <c:pt idx="3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163664"/>
        <c:axId val="-2093255776"/>
      </c:scatterChart>
      <c:valAx>
        <c:axId val="-2093163664"/>
        <c:scaling>
          <c:orientation val="minMax"/>
          <c:max val="4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-2093255776"/>
        <c:crosses val="autoZero"/>
        <c:crossBetween val="midCat"/>
      </c:valAx>
      <c:valAx>
        <c:axId val="-2093255776"/>
        <c:scaling>
          <c:orientation val="minMax"/>
          <c:max val="1.0"/>
          <c:min val="0.0"/>
        </c:scaling>
        <c:delete val="1"/>
        <c:axPos val="l"/>
        <c:numFmt formatCode="General" sourceLinked="1"/>
        <c:majorTickMark val="out"/>
        <c:minorTickMark val="none"/>
        <c:tickLblPos val="nextTo"/>
        <c:crossAx val="-20931636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0208889338316006"/>
          <c:y val="0.330444363059269"/>
          <c:w val="0.278852525758922"/>
          <c:h val="0.300351583958982"/>
        </c:manualLayout>
      </c:layout>
      <c:overlay val="0"/>
      <c:txPr>
        <a:bodyPr/>
        <a:lstStyle/>
        <a:p>
          <a:pPr>
            <a:defRPr sz="2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2493204845"/>
          <c:y val="0.199040773973021"/>
          <c:w val="0.612413601988566"/>
          <c:h val="0.4754263565891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Optimal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8"/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LRU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18"/>
            <c:spPr>
              <a:noFill/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Random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8"/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0.873179191384403</c:v>
                </c:pt>
                <c:pt idx="1">
                  <c:v>0.870919919043345</c:v>
                </c:pt>
                <c:pt idx="2">
                  <c:v>0.84333735734465</c:v>
                </c:pt>
                <c:pt idx="3">
                  <c:v>0.986355337869843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550960"/>
        <c:axId val="-2093549488"/>
      </c:scatterChart>
      <c:valAx>
        <c:axId val="-2093550960"/>
        <c:scaling>
          <c:orientation val="minMax"/>
          <c:max val="4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-2093549488"/>
        <c:crosses val="autoZero"/>
        <c:crossBetween val="midCat"/>
      </c:valAx>
      <c:valAx>
        <c:axId val="-2093549488"/>
        <c:scaling>
          <c:orientation val="minMax"/>
          <c:max val="1.0"/>
          <c:min val="0.0"/>
        </c:scaling>
        <c:delete val="0"/>
        <c:axPos val="l"/>
        <c:majorGridlines>
          <c:spPr>
            <a:ln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935509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2493204845"/>
          <c:y val="0.199040773973021"/>
          <c:w val="0.614997581842475"/>
          <c:h val="0.4754263565891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Optimal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8"/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LRU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18"/>
            <c:spPr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0.96</c:v>
                </c:pt>
                <c:pt idx="3">
                  <c:v>1.0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Random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8"/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0.918570919590134</c:v>
                </c:pt>
                <c:pt idx="1">
                  <c:v>0.932308908133321</c:v>
                </c:pt>
                <c:pt idx="2">
                  <c:v>1.0</c:v>
                </c:pt>
                <c:pt idx="3">
                  <c:v>0.987486117843404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4321472"/>
        <c:axId val="-2044182544"/>
      </c:scatterChart>
      <c:valAx>
        <c:axId val="-2044321472"/>
        <c:scaling>
          <c:orientation val="minMax"/>
          <c:max val="4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-2044182544"/>
        <c:crosses val="autoZero"/>
        <c:crossBetween val="midCat"/>
      </c:valAx>
      <c:valAx>
        <c:axId val="-2044182544"/>
        <c:scaling>
          <c:orientation val="minMax"/>
          <c:max val="1.0"/>
          <c:min val="0.0"/>
        </c:scaling>
        <c:delete val="0"/>
        <c:axPos val="l"/>
        <c:majorGridlines>
          <c:spPr>
            <a:ln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4432147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2310606993145"/>
          <c:y val="0.468217054263566"/>
          <c:w val="0.595236850238428"/>
          <c:h val="0.47441860465116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Optimal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8"/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LRU</c:v>
                </c:pt>
              </c:strCache>
            </c:strRef>
          </c:tx>
          <c:spPr>
            <a:ln w="28575">
              <a:noFill/>
            </a:ln>
          </c:spPr>
          <c:marker>
            <c:symbol val="star"/>
            <c:size val="18"/>
            <c:spPr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0.925821664899645</c:v>
                </c:pt>
                <c:pt idx="1">
                  <c:v>1.0</c:v>
                </c:pt>
                <c:pt idx="2">
                  <c:v>0.930691600131524</c:v>
                </c:pt>
                <c:pt idx="3">
                  <c:v>1.0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Random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18"/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1.0</c:v>
                </c:pt>
                <c:pt idx="1">
                  <c:v>0.943648489195317</c:v>
                </c:pt>
                <c:pt idx="2">
                  <c:v>1.0</c:v>
                </c:pt>
                <c:pt idx="3">
                  <c:v>0.960159314537753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609200"/>
        <c:axId val="-2093620864"/>
      </c:scatterChart>
      <c:valAx>
        <c:axId val="-2093609200"/>
        <c:scaling>
          <c:orientation val="minMax"/>
          <c:max val="4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-2093620864"/>
        <c:crosses val="autoZero"/>
        <c:crossBetween val="midCat"/>
      </c:valAx>
      <c:valAx>
        <c:axId val="-2093620864"/>
        <c:scaling>
          <c:orientation val="minMax"/>
          <c:max val="1.0"/>
          <c:min val="0.0"/>
        </c:scaling>
        <c:delete val="1"/>
        <c:axPos val="l"/>
        <c:numFmt formatCode="General" sourceLinked="1"/>
        <c:majorTickMark val="out"/>
        <c:minorTickMark val="none"/>
        <c:tickLblPos val="nextTo"/>
        <c:crossAx val="-209360920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0"/>
          <c:y val="0.237914606604407"/>
          <c:w val="0.278938387136745"/>
          <c:h val="0.345876213147775"/>
        </c:manualLayout>
      </c:layout>
      <c:overlay val="0"/>
      <c:txPr>
        <a:bodyPr/>
        <a:lstStyle/>
        <a:p>
          <a:pPr>
            <a:defRPr sz="2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18852"/>
          <c:y val="0.088306"/>
          <c:w val="0.723565"/>
          <c:h val="0.62875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QR</c:v>
                </c:pt>
              </c:strCache>
            </c:strRef>
          </c:tx>
          <c:spPr>
            <a:ln w="76200" cap="flat">
              <a:solidFill>
                <a:srgbClr val="5F327C"/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rgbClr val="5F327C"/>
                </a:solidFill>
                <a:prstDash val="solid"/>
                <a:miter lim="400000"/>
              </a:ln>
              <a:effectLst/>
            </c:spPr>
          </c:marker>
          <c:xVal>
            <c:numRef>
              <c:f>Sheet1!$B$1:$D$1</c:f>
              <c:numCache>
                <c:formatCode>General</c:formatCode>
                <c:ptCount val="3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</c:numCache>
            </c:numRef>
          </c:xVal>
          <c:yVal>
            <c:numRef>
              <c:f>Sheet1!$B$2:$D$2</c:f>
              <c:numCache>
                <c:formatCode>General</c:formatCode>
                <c:ptCount val="3"/>
                <c:pt idx="0">
                  <c:v>0.0392</c:v>
                </c:pt>
                <c:pt idx="1">
                  <c:v>6.843999999999998</c:v>
                </c:pt>
                <c:pt idx="2">
                  <c:v>34.90909090909091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Lazy</c:v>
                </c:pt>
              </c:strCache>
            </c:strRef>
          </c:tx>
          <c:spPr>
            <a:ln w="76200" cap="flat">
              <a:solidFill>
                <a:srgbClr val="924607"/>
              </a:solidFill>
              <a:prstDash val="solid"/>
              <a:miter lim="400000"/>
            </a:ln>
            <a:effectLst/>
          </c:spPr>
          <c:marker>
            <c:symbol val="diamond"/>
            <c:size val="21"/>
            <c:spPr>
              <a:solidFill>
                <a:srgbClr val="FFFFFF"/>
              </a:solidFill>
              <a:ln w="76200" cap="flat">
                <a:solidFill>
                  <a:srgbClr val="924607"/>
                </a:solidFill>
                <a:prstDash val="solid"/>
                <a:miter lim="400000"/>
              </a:ln>
              <a:effectLst/>
            </c:spPr>
          </c:marker>
          <c:xVal>
            <c:numRef>
              <c:f>Sheet1!$B$1:$D$1</c:f>
              <c:numCache>
                <c:formatCode>General</c:formatCode>
                <c:ptCount val="3"/>
                <c:pt idx="0">
                  <c:v>100.0</c:v>
                </c:pt>
                <c:pt idx="1">
                  <c:v>200.0</c:v>
                </c:pt>
                <c:pt idx="2">
                  <c:v>300.0</c:v>
                </c:pt>
              </c:numCache>
            </c:numRef>
          </c:xVal>
          <c:yVal>
            <c:numRef>
              <c:f>Sheet1!$B$4:$D$4</c:f>
              <c:numCache>
                <c:formatCode>General</c:formatCode>
                <c:ptCount val="3"/>
                <c:pt idx="0">
                  <c:v>0.196</c:v>
                </c:pt>
                <c:pt idx="1">
                  <c:v>8.555</c:v>
                </c:pt>
                <c:pt idx="2">
                  <c:v>19.2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6007088"/>
        <c:axId val="-2115385760"/>
      </c:scatterChart>
      <c:valAx>
        <c:axId val="-2116007088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 lvl="0">
                  <a:defRPr sz="2400" b="1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r>
                  <a:rPr lang="en-US" sz="2400" b="1" i="0" u="none" strike="noStrike">
                    <a:solidFill>
                      <a:srgbClr val="000000"/>
                    </a:solidFill>
                    <a:effectLst/>
                    <a:latin typeface="Helvetica"/>
                  </a:rPr>
                  <a:t># Features</a:t>
                </a:r>
              </a:p>
            </c:rich>
          </c:tx>
          <c:layout/>
          <c:overlay val="1"/>
        </c:title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-2115385760"/>
        <c:crossesAt val="0.01"/>
        <c:crossBetween val="midCat"/>
      </c:valAx>
      <c:valAx>
        <c:axId val="-2115385760"/>
        <c:scaling>
          <c:logBase val="10.0"/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 lvl="0">
                  <a:defRPr sz="2400" b="1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r>
                  <a:rPr lang="en-US" sz="2400" b="1" i="0" u="none" strike="noStrike" dirty="0" smtClean="0">
                    <a:solidFill>
                      <a:srgbClr val="000000"/>
                    </a:solidFill>
                    <a:effectLst/>
                    <a:latin typeface="Helvetica"/>
                  </a:rPr>
                  <a:t>Time</a:t>
                </a:r>
                <a:endParaRPr lang="en-US" sz="2400" b="1" i="0" u="none" strike="noStrike" dirty="0">
                  <a:solidFill>
                    <a:srgbClr val="000000"/>
                  </a:solidFill>
                  <a:effectLst/>
                  <a:latin typeface="Helvetica"/>
                </a:endParaRP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-2116007088"/>
        <c:crosses val="autoZero"/>
        <c:crossBetween val="midCat"/>
        <c:majorUnit val="10.0"/>
        <c:minorUnit val="5.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18852"/>
          <c:y val="0.088306"/>
          <c:w val="0.723565"/>
          <c:h val="0.62875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QR</c:v>
                </c:pt>
              </c:strCache>
            </c:strRef>
          </c:tx>
          <c:spPr>
            <a:ln w="76200" cap="flat">
              <a:solidFill>
                <a:srgbClr val="5F327C"/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rgbClr val="5F327C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Sheet1!$B$1:$D$1</c:f>
              <c:strCache>
                <c:ptCount val="3"/>
                <c:pt idx="0">
                  <c:v>1</c:v>
                </c:pt>
                <c:pt idx="1">
                  <c:v>5</c:v>
                </c:pt>
                <c:pt idx="2">
                  <c:v>10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9.511000000000001</c:v>
                </c:pt>
                <c:pt idx="1">
                  <c:v>10.987</c:v>
                </c:pt>
                <c:pt idx="2">
                  <c:v>12.856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Lazy</c:v>
                </c:pt>
              </c:strCache>
            </c:strRef>
          </c:tx>
          <c:spPr>
            <a:ln w="76200" cap="flat">
              <a:solidFill>
                <a:srgbClr val="924607"/>
              </a:solidFill>
              <a:prstDash val="solid"/>
              <a:miter lim="400000"/>
            </a:ln>
            <a:effectLst/>
          </c:spPr>
          <c:marker>
            <c:symbol val="diamond"/>
            <c:size val="21"/>
            <c:spPr>
              <a:solidFill>
                <a:srgbClr val="FFFFFF"/>
              </a:solidFill>
              <a:ln w="76200" cap="flat">
                <a:solidFill>
                  <a:srgbClr val="924607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Sheet1!$B$1:$D$1</c:f>
              <c:strCache>
                <c:ptCount val="3"/>
                <c:pt idx="0">
                  <c:v>1</c:v>
                </c:pt>
                <c:pt idx="1">
                  <c:v>5</c:v>
                </c:pt>
                <c:pt idx="2">
                  <c:v>10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3.577</c:v>
                </c:pt>
                <c:pt idx="1">
                  <c:v>16.101</c:v>
                </c:pt>
                <c:pt idx="2">
                  <c:v>31.533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1729296"/>
        <c:axId val="-2116195904"/>
      </c:lineChart>
      <c:catAx>
        <c:axId val="-2091729296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 lvl="0">
                  <a:defRPr sz="2400" b="1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r>
                  <a:rPr lang="en-US" sz="2400" b="1" i="0" u="none" strike="noStrike" dirty="0">
                    <a:solidFill>
                      <a:srgbClr val="000000"/>
                    </a:solidFill>
                    <a:effectLst/>
                    <a:latin typeface="Helvetica"/>
                  </a:rPr>
                  <a:t># </a:t>
                </a:r>
                <a:r>
                  <a:rPr lang="en-US" sz="2400" b="1" i="0" u="none" strike="noStrike" dirty="0" smtClean="0">
                    <a:solidFill>
                      <a:srgbClr val="000000"/>
                    </a:solidFill>
                    <a:effectLst/>
                    <a:latin typeface="Helvetica"/>
                  </a:rPr>
                  <a:t>Reuse</a:t>
                </a:r>
                <a:endParaRPr lang="en-US" sz="2400" b="1" i="0" u="none" strike="noStrike" dirty="0">
                  <a:solidFill>
                    <a:srgbClr val="000000"/>
                  </a:solidFill>
                  <a:effectLst/>
                  <a:latin typeface="Helvetica"/>
                </a:endParaRP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-2116195904"/>
        <c:crosses val="autoZero"/>
        <c:auto val="1"/>
        <c:lblAlgn val="ctr"/>
        <c:lblOffset val="100"/>
        <c:noMultiLvlLbl val="1"/>
      </c:catAx>
      <c:valAx>
        <c:axId val="-2116195904"/>
        <c:scaling>
          <c:logBase val="10.0"/>
          <c:orientation val="minMax"/>
          <c:max val="40.0"/>
          <c:min val="1.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 lvl="0">
                  <a:defRPr sz="2400" b="1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r>
                  <a:rPr lang="en-US" sz="2400" b="1" i="0" u="none" strike="noStrike" dirty="0" smtClean="0">
                    <a:solidFill>
                      <a:srgbClr val="000000"/>
                    </a:solidFill>
                    <a:effectLst/>
                    <a:latin typeface="Helvetica"/>
                  </a:rPr>
                  <a:t>Time</a:t>
                </a:r>
                <a:endParaRPr lang="en-US" sz="2400" b="1" i="0" u="none" strike="noStrike" dirty="0">
                  <a:solidFill>
                    <a:srgbClr val="000000"/>
                  </a:solidFill>
                  <a:effectLst/>
                  <a:latin typeface="Helvetica"/>
                </a:endParaRP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-2091729296"/>
        <c:crosses val="autoZero"/>
        <c:crossBetween val="midCat"/>
        <c:majorUnit val="20.0"/>
        <c:minorUnit val="10.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18852"/>
          <c:y val="0.088306"/>
          <c:w val="0.723565"/>
          <c:h val="0.62875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QR</c:v>
                </c:pt>
              </c:strCache>
            </c:strRef>
          </c:tx>
          <c:spPr>
            <a:ln w="76200" cap="flat">
              <a:solidFill>
                <a:schemeClr val="accent6">
                  <a:lumMod val="75000"/>
                </a:schemeClr>
              </a:solidFill>
              <a:prstDash val="solid"/>
              <a:miter lim="400000"/>
            </a:ln>
            <a:effectLst/>
          </c:spPr>
          <c:marker>
            <c:symbol val="circle"/>
            <c:size val="15"/>
            <c:spPr>
              <a:solidFill>
                <a:srgbClr val="FFFFFF"/>
              </a:solidFill>
              <a:ln w="76200" cap="flat">
                <a:solidFill>
                  <a:schemeClr val="accent6">
                    <a:lumMod val="75000"/>
                  </a:schemeClr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Sheet1!$B$1:$D$1</c:f>
              <c:strCache>
                <c:ptCount val="3"/>
                <c:pt idx="0">
                  <c:v>1</c:v>
                </c:pt>
                <c:pt idx="1">
                  <c:v>5</c:v>
                </c:pt>
                <c:pt idx="2">
                  <c:v>10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3.243</c:v>
                </c:pt>
                <c:pt idx="1">
                  <c:v>3.227</c:v>
                </c:pt>
                <c:pt idx="2">
                  <c:v>3.224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Lazy</c:v>
                </c:pt>
              </c:strCache>
            </c:strRef>
          </c:tx>
          <c:spPr>
            <a:ln w="76200" cap="flat">
              <a:solidFill>
                <a:srgbClr val="924607"/>
              </a:solidFill>
              <a:prstDash val="solid"/>
              <a:miter lim="400000"/>
            </a:ln>
            <a:effectLst/>
          </c:spPr>
          <c:marker>
            <c:symbol val="diamond"/>
            <c:size val="21"/>
            <c:spPr>
              <a:solidFill>
                <a:srgbClr val="FFFFFF"/>
              </a:solidFill>
              <a:ln w="76200" cap="flat">
                <a:solidFill>
                  <a:srgbClr val="924607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Sheet1!$B$1:$D$1</c:f>
              <c:strCache>
                <c:ptCount val="3"/>
                <c:pt idx="0">
                  <c:v>1</c:v>
                </c:pt>
                <c:pt idx="1">
                  <c:v>5</c:v>
                </c:pt>
                <c:pt idx="2">
                  <c:v>10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34.12</c:v>
                </c:pt>
                <c:pt idx="1">
                  <c:v>6.823999999999986</c:v>
                </c:pt>
                <c:pt idx="2">
                  <c:v>1.706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2177648"/>
        <c:axId val="-2113425024"/>
      </c:lineChart>
      <c:catAx>
        <c:axId val="-2112177648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 lvl="0">
                  <a:defRPr sz="2400" b="1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r>
                  <a:rPr lang="en-US" sz="2400" b="1" i="0" u="none" strike="noStrike">
                    <a:solidFill>
                      <a:srgbClr val="000000"/>
                    </a:solidFill>
                    <a:effectLst/>
                    <a:latin typeface="Helvetica"/>
                  </a:rPr>
                  <a:t># Threads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-2113425024"/>
        <c:crosses val="autoZero"/>
        <c:auto val="1"/>
        <c:lblAlgn val="ctr"/>
        <c:lblOffset val="100"/>
        <c:noMultiLvlLbl val="1"/>
      </c:catAx>
      <c:valAx>
        <c:axId val="-2113425024"/>
        <c:scaling>
          <c:logBase val="10.0"/>
          <c:orientation val="minMax"/>
          <c:max val="40.0"/>
          <c:min val="1.0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 lvl="0">
                  <a:defRPr sz="2400" b="1" i="0" u="none" strike="noStrike">
                    <a:solidFill>
                      <a:srgbClr val="000000"/>
                    </a:solidFill>
                    <a:effectLst/>
                    <a:latin typeface="Helvetica"/>
                  </a:defRPr>
                </a:pPr>
                <a:r>
                  <a:rPr lang="en-US" sz="2400" b="1" i="0" u="none" strike="noStrike" dirty="0" smtClean="0">
                    <a:solidFill>
                      <a:srgbClr val="000000"/>
                    </a:solidFill>
                    <a:effectLst/>
                    <a:latin typeface="Helvetica"/>
                  </a:rPr>
                  <a:t>Time</a:t>
                </a:r>
                <a:endParaRPr lang="en-US" sz="2400" b="1" i="0" u="none" strike="noStrike" dirty="0">
                  <a:solidFill>
                    <a:srgbClr val="000000"/>
                  </a:solidFill>
                  <a:effectLst/>
                  <a:latin typeface="Helvetica"/>
                </a:endParaRP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-2112177648"/>
        <c:crosses val="autoZero"/>
        <c:crossBetween val="midCat"/>
        <c:majorUnit val="20.0"/>
        <c:minorUnit val="10.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230782299958807"/>
          <c:y val="0.0746717"/>
          <c:w val="0.749736443284295"/>
          <c:h val="0.809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VANILLA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KDD</c:v>
                </c:pt>
                <c:pt idx="1">
                  <c:v>Census</c:v>
                </c:pt>
                <c:pt idx="2">
                  <c:v>Music</c:v>
                </c:pt>
                <c:pt idx="3">
                  <c:v>Fund</c:v>
                </c:pt>
                <c:pt idx="4">
                  <c:v>House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2733.954</c:v>
                </c:pt>
                <c:pt idx="1">
                  <c:v>1418.04</c:v>
                </c:pt>
                <c:pt idx="2">
                  <c:v>474.9299999999996</c:v>
                </c:pt>
                <c:pt idx="3">
                  <c:v>2430.9</c:v>
                </c:pt>
                <c:pt idx="4">
                  <c:v>720.0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DBOPT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KDD</c:v>
                </c:pt>
                <c:pt idx="1">
                  <c:v>Census</c:v>
                </c:pt>
                <c:pt idx="2">
                  <c:v>Music</c:v>
                </c:pt>
                <c:pt idx="3">
                  <c:v>Fund</c:v>
                </c:pt>
                <c:pt idx="4">
                  <c:v>House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2722.38</c:v>
                </c:pt>
                <c:pt idx="1">
                  <c:v>1381.004</c:v>
                </c:pt>
                <c:pt idx="2">
                  <c:v>461.958</c:v>
                </c:pt>
                <c:pt idx="3">
                  <c:v>2364.3</c:v>
                </c:pt>
                <c:pt idx="4">
                  <c:v>722.0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COLUMBUS</c:v>
                </c:pt>
              </c:strCache>
            </c:strRef>
          </c:tx>
          <c:spPr>
            <a:gradFill flip="none" rotWithShape="1">
              <a:gsLst>
                <a:gs pos="0">
                  <a:srgbClr val="FBE12B"/>
                </a:gs>
                <a:gs pos="100000">
                  <a:srgbClr val="BE9A1A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KDD</c:v>
                </c:pt>
                <c:pt idx="1">
                  <c:v>Census</c:v>
                </c:pt>
                <c:pt idx="2">
                  <c:v>Music</c:v>
                </c:pt>
                <c:pt idx="3">
                  <c:v>Fund</c:v>
                </c:pt>
                <c:pt idx="4">
                  <c:v>House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108.852</c:v>
                </c:pt>
                <c:pt idx="1">
                  <c:v>7.544</c:v>
                </c:pt>
                <c:pt idx="2">
                  <c:v>9.168000000000001</c:v>
                </c:pt>
                <c:pt idx="3">
                  <c:v>42.29100000000001</c:v>
                </c:pt>
                <c:pt idx="4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-2091585360"/>
        <c:axId val="-2115611488"/>
      </c:barChart>
      <c:catAx>
        <c:axId val="-2091585360"/>
        <c:scaling>
          <c:orientation val="minMax"/>
        </c:scaling>
        <c:delete val="0"/>
        <c:axPos val="b"/>
        <c:majorGridlines>
          <c:spPr>
            <a:ln w="381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-2115611488"/>
        <c:crosses val="autoZero"/>
        <c:auto val="1"/>
        <c:lblAlgn val="ctr"/>
        <c:lblOffset val="100"/>
        <c:noMultiLvlLbl val="1"/>
      </c:catAx>
      <c:valAx>
        <c:axId val="-2115611488"/>
        <c:scaling>
          <c:logBase val="10.0"/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title>
          <c:tx>
            <c:rich>
              <a:bodyPr rot="-5400000"/>
              <a:lstStyle/>
              <a:p>
                <a:pPr lvl="0">
                  <a:defRPr sz="3200" b="0" i="0" u="none" strike="noStrike">
                    <a:solidFill>
                      <a:srgbClr val="000000"/>
                    </a:solidFill>
                    <a:effectLst/>
                    <a:latin typeface="Helvetica Light"/>
                  </a:defRPr>
                </a:pPr>
                <a:r>
                  <a:rPr lang="en-US" sz="3200" b="0" i="0" u="none" strike="noStrike">
                    <a:solidFill>
                      <a:srgbClr val="000000"/>
                    </a:solidFill>
                    <a:effectLst/>
                    <a:latin typeface="Helvetica Light"/>
                  </a:rPr>
                  <a:t>Execution Time (seconds)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Helvetica Light"/>
              </a:defRPr>
            </a:pPr>
            <a:endParaRPr lang="en-US"/>
          </a:p>
        </c:txPr>
        <c:crossAx val="-2091585360"/>
        <c:crosses val="autoZero"/>
        <c:crossBetween val="between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spPr>
            <a:effectLst/>
          </c:spPr>
          <c:marker>
            <c:symbol val="x"/>
            <c:size val="16"/>
            <c:spPr>
              <a:noFill/>
              <a:ln w="50800"/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Y-Value 2</c:v>
                </c:pt>
              </c:strCache>
            </c:strRef>
          </c:tx>
          <c:spPr>
            <a:effectLst/>
          </c:spPr>
          <c:marker>
            <c:symbol val="plus"/>
            <c:size val="16"/>
            <c:spPr>
              <a:noFill/>
              <a:ln w="50800"/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0.0306796643753595</c:v>
                </c:pt>
                <c:pt idx="1">
                  <c:v>0.661360992925318</c:v>
                </c:pt>
                <c:pt idx="2">
                  <c:v>0.0138138492738001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Y-Value 3</c:v>
                </c:pt>
              </c:strCache>
            </c:strRef>
          </c:tx>
          <c:spPr>
            <a:effectLst/>
          </c:spPr>
          <c:marker>
            <c:symbol val="dash"/>
            <c:size val="16"/>
            <c:spPr>
              <a:noFill/>
              <a:ln w="50800"/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Sheet1!$D$2:$D$4</c:f>
              <c:numCache>
                <c:formatCode>General</c:formatCode>
                <c:ptCount val="3"/>
                <c:pt idx="0">
                  <c:v>0.639594422856469</c:v>
                </c:pt>
                <c:pt idx="1">
                  <c:v>0.581953613384593</c:v>
                </c:pt>
                <c:pt idx="2">
                  <c:v>0.50913816571287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Y-Value 4</c:v>
                </c:pt>
              </c:strCache>
            </c:strRef>
          </c:tx>
          <c:spPr>
            <a:effectLst/>
          </c:spPr>
          <c:marker>
            <c:symbol val="star"/>
            <c:size val="16"/>
            <c:spPr>
              <a:noFill/>
              <a:ln w="50800"/>
              <a:effectLst/>
            </c:spPr>
          </c:marker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Sheet1!$E$2:$E$4</c:f>
              <c:numCache>
                <c:formatCode>General</c:formatCode>
                <c:ptCount val="3"/>
                <c:pt idx="0">
                  <c:v>0.0565598190018528</c:v>
                </c:pt>
                <c:pt idx="1">
                  <c:v>0.0739925196673853</c:v>
                </c:pt>
                <c:pt idx="2">
                  <c:v>0.638940185168973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3913216"/>
        <c:axId val="-2044469936"/>
      </c:scatterChart>
      <c:valAx>
        <c:axId val="-2043913216"/>
        <c:scaling>
          <c:orientation val="minMax"/>
        </c:scaling>
        <c:delete val="0"/>
        <c:axPos val="b"/>
        <c:title>
          <c:overlay val="0"/>
          <c:txPr>
            <a:bodyPr/>
            <a:lstStyle/>
            <a:p>
              <a:pPr>
                <a:defRPr sz="2000" b="0">
                  <a:latin typeface="Optima"/>
                  <a:cs typeface="Optima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Optima"/>
                <a:cs typeface="Optima"/>
              </a:defRPr>
            </a:pPr>
            <a:endParaRPr lang="en-US"/>
          </a:p>
        </c:txPr>
        <c:crossAx val="-2044469936"/>
        <c:crosses val="autoZero"/>
        <c:crossBetween val="midCat"/>
      </c:valAx>
      <c:valAx>
        <c:axId val="-2044469936"/>
        <c:scaling>
          <c:orientation val="minMax"/>
        </c:scaling>
        <c:delete val="0"/>
        <c:axPos val="l"/>
        <c:title>
          <c:overlay val="0"/>
          <c:txPr>
            <a:bodyPr rot="-5400000" vert="horz"/>
            <a:lstStyle/>
            <a:p>
              <a:pPr>
                <a:defRPr sz="2000" b="0">
                  <a:latin typeface="Optima"/>
                  <a:cs typeface="Optima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Optima"/>
                <a:cs typeface="Optima"/>
              </a:defRPr>
            </a:pPr>
            <a:endParaRPr lang="en-US"/>
          </a:p>
        </c:txPr>
        <c:crossAx val="-20439132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C1</c:v>
                </c:pt>
                <c:pt idx="1">
                  <c:v>C2</c:v>
                </c:pt>
                <c:pt idx="2">
                  <c:v>C3</c:v>
                </c:pt>
                <c:pt idx="3">
                  <c:v>C4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0.200350765009423</c:v>
                </c:pt>
                <c:pt idx="1">
                  <c:v>0.419178632039465</c:v>
                </c:pt>
                <c:pt idx="2">
                  <c:v>0.375441949303538</c:v>
                </c:pt>
                <c:pt idx="3">
                  <c:v>0.922947779463833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-2124357568"/>
        <c:axId val="-2126282240"/>
      </c:barChart>
      <c:catAx>
        <c:axId val="-2124357568"/>
        <c:scaling>
          <c:orientation val="minMax"/>
        </c:scaling>
        <c:delete val="0"/>
        <c:axPos val="b"/>
        <c:title>
          <c:overlay val="0"/>
          <c:txPr>
            <a:bodyPr/>
            <a:lstStyle/>
            <a:p>
              <a:pPr>
                <a:defRPr sz="2000" b="0">
                  <a:latin typeface="Optima"/>
                  <a:cs typeface="Optima"/>
                </a:defRPr>
              </a:pPr>
              <a:endParaRPr lang="en-US"/>
            </a:p>
          </c:txPr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Optima"/>
                <a:cs typeface="Optima"/>
              </a:defRPr>
            </a:pPr>
            <a:endParaRPr lang="en-US"/>
          </a:p>
        </c:txPr>
        <c:crossAx val="-2126282240"/>
        <c:crosses val="autoZero"/>
        <c:auto val="1"/>
        <c:lblAlgn val="ctr"/>
        <c:lblOffset val="100"/>
        <c:noMultiLvlLbl val="0"/>
      </c:catAx>
      <c:valAx>
        <c:axId val="-2126282240"/>
        <c:scaling>
          <c:orientation val="minMax"/>
        </c:scaling>
        <c:delete val="0"/>
        <c:axPos val="l"/>
        <c:title>
          <c:overlay val="0"/>
          <c:txPr>
            <a:bodyPr rot="-5400000" vert="horz"/>
            <a:lstStyle/>
            <a:p>
              <a:pPr>
                <a:defRPr sz="2000" b="0">
                  <a:latin typeface="Optima"/>
                  <a:cs typeface="Optima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Optima"/>
                <a:cs typeface="Optima"/>
              </a:defRPr>
            </a:pPr>
            <a:endParaRPr lang="en-US"/>
          </a:p>
        </c:txPr>
        <c:crossAx val="-2124357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838250580665"/>
          <c:y val="0.0673746506077372"/>
          <c:w val="0.630749740691485"/>
          <c:h val="0.8603759042360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explosion val="3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effectLst/>
  </c:spPr>
  <c:txPr>
    <a:bodyPr/>
    <a:lstStyle/>
    <a:p>
      <a:pPr>
        <a:defRPr sz="1600">
          <a:solidFill>
            <a:schemeClr val="accent1">
              <a:lumMod val="75000"/>
            </a:schemeClr>
          </a:solidFill>
          <a:latin typeface="Lucida Grande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LR</a:t>
            </a:r>
          </a:p>
        </c:rich>
      </c:tx>
      <c:layout>
        <c:manualLayout>
          <c:xMode val="edge"/>
          <c:yMode val="edge"/>
          <c:x val="0.463356477333242"/>
          <c:y val="0.0010553117009656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3860863921266"/>
          <c:y val="0.0760513573957132"/>
          <c:w val="0.764997034825689"/>
          <c:h val="0.61850046102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Elementary-MM (1 thread)</c:v>
                </c:pt>
              </c:strCache>
            </c:strRef>
          </c:tx>
          <c:spPr>
            <a:ln w="25400"/>
          </c:spPr>
          <c:cat>
            <c:strRef>
              <c:f>Sheet1!$A$2:$A$7</c:f>
              <c:strCache>
                <c:ptCount val="6"/>
                <c:pt idx="0">
                  <c:v>1x</c:v>
                </c:pt>
                <c:pt idx="1">
                  <c:v>10x</c:v>
                </c:pt>
                <c:pt idx="2">
                  <c:v>100x</c:v>
                </c:pt>
                <c:pt idx="3">
                  <c:v>1,000x</c:v>
                </c:pt>
                <c:pt idx="4">
                  <c:v>10,000x</c:v>
                </c:pt>
                <c:pt idx="5">
                  <c:v>100,000x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5.473333917155617</c:v>
                </c:pt>
                <c:pt idx="1">
                  <c:v>1.0</c:v>
                </c:pt>
                <c:pt idx="2">
                  <c:v>0.1</c:v>
                </c:pt>
                <c:pt idx="3">
                  <c:v>0.0102592197042677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Elementary-FILE (1 thread)</c:v>
                </c:pt>
              </c:strCache>
            </c:strRef>
          </c:tx>
          <c:spPr>
            <a:ln w="25400">
              <a:prstDash val="sysDash"/>
            </a:ln>
          </c:spPr>
          <c:cat>
            <c:strRef>
              <c:f>Sheet1!$A$2:$A$7</c:f>
              <c:strCache>
                <c:ptCount val="6"/>
                <c:pt idx="0">
                  <c:v>1x</c:v>
                </c:pt>
                <c:pt idx="1">
                  <c:v>10x</c:v>
                </c:pt>
                <c:pt idx="2">
                  <c:v>100x</c:v>
                </c:pt>
                <c:pt idx="3">
                  <c:v>1,000x</c:v>
                </c:pt>
                <c:pt idx="4">
                  <c:v>10,000x</c:v>
                </c:pt>
                <c:pt idx="5">
                  <c:v>100,000x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3.647438586252804</c:v>
                </c:pt>
                <c:pt idx="1">
                  <c:v>0.31</c:v>
                </c:pt>
                <c:pt idx="2">
                  <c:v>0.0454545454545454</c:v>
                </c:pt>
                <c:pt idx="3">
                  <c:v>0.0040650406504065</c:v>
                </c:pt>
                <c:pt idx="4">
                  <c:v>0.000164311534669734</c:v>
                </c:pt>
                <c:pt idx="5">
                  <c:v>1.15740740740741E-5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Elementary-HBASE (1 thread)</c:v>
                </c:pt>
              </c:strCache>
            </c:strRef>
          </c:tx>
          <c:spPr>
            <a:ln w="25400">
              <a:prstDash val="dash"/>
            </a:ln>
          </c:spPr>
          <c:cat>
            <c:strRef>
              <c:f>Sheet1!$A$2:$A$7</c:f>
              <c:strCache>
                <c:ptCount val="6"/>
                <c:pt idx="0">
                  <c:v>1x</c:v>
                </c:pt>
                <c:pt idx="1">
                  <c:v>10x</c:v>
                </c:pt>
                <c:pt idx="2">
                  <c:v>100x</c:v>
                </c:pt>
                <c:pt idx="3">
                  <c:v>1,000x</c:v>
                </c:pt>
                <c:pt idx="4">
                  <c:v>10,000x</c:v>
                </c:pt>
                <c:pt idx="5">
                  <c:v>100,000x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1.215812862084268</c:v>
                </c:pt>
                <c:pt idx="1">
                  <c:v>0.103333333333333</c:v>
                </c:pt>
                <c:pt idx="2">
                  <c:v>0.0151515151515151</c:v>
                </c:pt>
                <c:pt idx="3">
                  <c:v>0.0013550135501355</c:v>
                </c:pt>
                <c:pt idx="4">
                  <c:v>5.47705115565779E-5</c:v>
                </c:pt>
                <c:pt idx="5">
                  <c:v>3.85802469135802E-6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Factorie (1 thread)</c:v>
                </c:pt>
              </c:strCache>
            </c:strRef>
          </c:tx>
          <c:spPr>
            <a:ln w="25400">
              <a:prstDash val="dashDot"/>
            </a:ln>
          </c:spPr>
          <c:cat>
            <c:strRef>
              <c:f>Sheet1!$A$2:$A$7</c:f>
              <c:strCache>
                <c:ptCount val="6"/>
                <c:pt idx="0">
                  <c:v>1x</c:v>
                </c:pt>
                <c:pt idx="1">
                  <c:v>10x</c:v>
                </c:pt>
                <c:pt idx="2">
                  <c:v>100x</c:v>
                </c:pt>
                <c:pt idx="3">
                  <c:v>1,000x</c:v>
                </c:pt>
                <c:pt idx="4">
                  <c:v>10,000x</c:v>
                </c:pt>
                <c:pt idx="5">
                  <c:v>100,000x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0.533606539881753</c:v>
                </c:pt>
                <c:pt idx="1">
                  <c:v>0.108695652173913</c:v>
                </c:pt>
                <c:pt idx="2">
                  <c:v>0.02</c:v>
                </c:pt>
                <c:pt idx="3">
                  <c:v>0.0</c:v>
                </c:pt>
                <c:pt idx="4">
                  <c:v>0.0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Pgibbs (1 thread)</c:v>
                </c:pt>
              </c:strCache>
            </c:strRef>
          </c:tx>
          <c:spPr>
            <a:ln w="25400">
              <a:prstDash val="sysDot"/>
            </a:ln>
          </c:spPr>
          <c:cat>
            <c:strRef>
              <c:f>Sheet1!$A$2:$A$7</c:f>
              <c:strCache>
                <c:ptCount val="6"/>
                <c:pt idx="0">
                  <c:v>1x</c:v>
                </c:pt>
                <c:pt idx="1">
                  <c:v>10x</c:v>
                </c:pt>
                <c:pt idx="2">
                  <c:v>100x</c:v>
                </c:pt>
                <c:pt idx="3">
                  <c:v>1,000x</c:v>
                </c:pt>
                <c:pt idx="4">
                  <c:v>10,000x</c:v>
                </c:pt>
                <c:pt idx="5">
                  <c:v>100,000x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3.436426116838486</c:v>
                </c:pt>
                <c:pt idx="1">
                  <c:v>0.7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OpenBUGs (1 thread)</c:v>
                </c:pt>
              </c:strCache>
            </c:strRef>
          </c:tx>
          <c:spPr>
            <a:ln w="25400">
              <a:prstDash val="lgDash"/>
            </a:ln>
          </c:spPr>
          <c:cat>
            <c:strRef>
              <c:f>Sheet1!$A$2:$A$7</c:f>
              <c:strCache>
                <c:ptCount val="6"/>
                <c:pt idx="0">
                  <c:v>1x</c:v>
                </c:pt>
                <c:pt idx="1">
                  <c:v>10x</c:v>
                </c:pt>
                <c:pt idx="2">
                  <c:v>100x</c:v>
                </c:pt>
                <c:pt idx="3">
                  <c:v>1,000x</c:v>
                </c:pt>
                <c:pt idx="4">
                  <c:v>10,000x</c:v>
                </c:pt>
                <c:pt idx="5">
                  <c:v>100,000x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0.337566416192386</c:v>
                </c:pt>
                <c:pt idx="1">
                  <c:v>0.068762278978389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MADLib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1x</c:v>
                </c:pt>
                <c:pt idx="1">
                  <c:v>10x</c:v>
                </c:pt>
                <c:pt idx="2">
                  <c:v>100x</c:v>
                </c:pt>
                <c:pt idx="3">
                  <c:v>1,000x</c:v>
                </c:pt>
                <c:pt idx="4">
                  <c:v>10,000x</c:v>
                </c:pt>
                <c:pt idx="5">
                  <c:v>100,000x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2984848"/>
        <c:axId val="-2092988016"/>
      </c:lineChart>
      <c:catAx>
        <c:axId val="-2092984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Data set size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92988016"/>
        <c:crossesAt val="1.0E-6"/>
        <c:auto val="1"/>
        <c:lblAlgn val="ctr"/>
        <c:lblOffset val="100"/>
        <c:noMultiLvlLbl val="1"/>
      </c:catAx>
      <c:valAx>
        <c:axId val="-2092988016"/>
        <c:scaling>
          <c:logBase val="10.0"/>
          <c:orientation val="minMax"/>
          <c:min val="1.0E-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Throughput (#samples/second)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00414499901313648"/>
              <c:y val="0.103451483291084"/>
            </c:manualLayout>
          </c:layout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2092984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3333333333333"/>
          <c:y val="0.17359085549089"/>
          <c:w val="0.549234920401305"/>
          <c:h val="0.6264091445091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EleMM</c:v>
                </c:pt>
              </c:strCache>
            </c:strRef>
          </c:tx>
          <c:spPr>
            <a:ln w="25400"/>
          </c:spPr>
          <c:cat>
            <c:strRef>
              <c:f>Sheet1!$A$2:$A$7</c:f>
              <c:strCache>
                <c:ptCount val="6"/>
                <c:pt idx="0">
                  <c:v>1x</c:v>
                </c:pt>
                <c:pt idx="1">
                  <c:v>10x</c:v>
                </c:pt>
                <c:pt idx="2">
                  <c:v>100x</c:v>
                </c:pt>
                <c:pt idx="3">
                  <c:v>1,000x</c:v>
                </c:pt>
                <c:pt idx="4">
                  <c:v>10,000x</c:v>
                </c:pt>
                <c:pt idx="5">
                  <c:v>100,000x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1.47623047500668</c:v>
                </c:pt>
                <c:pt idx="1">
                  <c:v>0.13</c:v>
                </c:pt>
                <c:pt idx="2">
                  <c:v>0.012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EleFILE</c:v>
                </c:pt>
              </c:strCache>
            </c:strRef>
          </c:tx>
          <c:spPr>
            <a:ln w="25400">
              <a:prstDash val="sysDash"/>
            </a:ln>
          </c:spPr>
          <c:cat>
            <c:strRef>
              <c:f>Sheet1!$A$2:$A$7</c:f>
              <c:strCache>
                <c:ptCount val="6"/>
                <c:pt idx="0">
                  <c:v>1x</c:v>
                </c:pt>
                <c:pt idx="1">
                  <c:v>10x</c:v>
                </c:pt>
                <c:pt idx="2">
                  <c:v>100x</c:v>
                </c:pt>
                <c:pt idx="3">
                  <c:v>1,000x</c:v>
                </c:pt>
                <c:pt idx="4">
                  <c:v>10,000x</c:v>
                </c:pt>
                <c:pt idx="5">
                  <c:v>100,000x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0.534762217979775</c:v>
                </c:pt>
                <c:pt idx="1">
                  <c:v>0.05</c:v>
                </c:pt>
                <c:pt idx="2">
                  <c:v>0.004</c:v>
                </c:pt>
                <c:pt idx="3">
                  <c:v>0.0003</c:v>
                </c:pt>
                <c:pt idx="4">
                  <c:v>2.0E-5</c:v>
                </c:pt>
                <c:pt idx="5">
                  <c:v>1.0E-6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EleHBASE</c:v>
                </c:pt>
              </c:strCache>
            </c:strRef>
          </c:tx>
          <c:spPr>
            <a:ln w="25400">
              <a:prstDash val="dash"/>
            </a:ln>
          </c:spPr>
          <c:cat>
            <c:strRef>
              <c:f>Sheet1!$A$2:$A$7</c:f>
              <c:strCache>
                <c:ptCount val="6"/>
                <c:pt idx="0">
                  <c:v>1x</c:v>
                </c:pt>
                <c:pt idx="1">
                  <c:v>10x</c:v>
                </c:pt>
                <c:pt idx="2">
                  <c:v>100x</c:v>
                </c:pt>
                <c:pt idx="3">
                  <c:v>1,000x</c:v>
                </c:pt>
                <c:pt idx="4">
                  <c:v>10,000x</c:v>
                </c:pt>
                <c:pt idx="5">
                  <c:v>100,000x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0.178254072659925</c:v>
                </c:pt>
                <c:pt idx="1">
                  <c:v>0.0166666666666667</c:v>
                </c:pt>
                <c:pt idx="2">
                  <c:v>0.00133333333333333</c:v>
                </c:pt>
                <c:pt idx="3">
                  <c:v>0.0001</c:v>
                </c:pt>
                <c:pt idx="4">
                  <c:v>6.66666666666667E-6</c:v>
                </c:pt>
                <c:pt idx="5">
                  <c:v>3.33333333333333E-7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Factorie</c:v>
                </c:pt>
              </c:strCache>
            </c:strRef>
          </c:tx>
          <c:spPr>
            <a:ln w="25400">
              <a:prstDash val="dashDot"/>
            </a:ln>
          </c:spPr>
          <c:cat>
            <c:strRef>
              <c:f>Sheet1!$A$2:$A$7</c:f>
              <c:strCache>
                <c:ptCount val="6"/>
                <c:pt idx="0">
                  <c:v>1x</c:v>
                </c:pt>
                <c:pt idx="1">
                  <c:v>10x</c:v>
                </c:pt>
                <c:pt idx="2">
                  <c:v>100x</c:v>
                </c:pt>
                <c:pt idx="3">
                  <c:v>1,000x</c:v>
                </c:pt>
                <c:pt idx="4">
                  <c:v>10,000x</c:v>
                </c:pt>
                <c:pt idx="5">
                  <c:v>100,000x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1.4</c:v>
                </c:pt>
                <c:pt idx="1">
                  <c:v>0.12</c:v>
                </c:pt>
                <c:pt idx="2">
                  <c:v>0.015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Pgibbs</c:v>
                </c:pt>
              </c:strCache>
            </c:strRef>
          </c:tx>
          <c:spPr>
            <a:ln>
              <a:prstDash val="sysDot"/>
            </a:ln>
          </c:spPr>
          <c:cat>
            <c:strRef>
              <c:f>Sheet1!$A$2:$A$7</c:f>
              <c:strCache>
                <c:ptCount val="6"/>
                <c:pt idx="0">
                  <c:v>1x</c:v>
                </c:pt>
                <c:pt idx="1">
                  <c:v>10x</c:v>
                </c:pt>
                <c:pt idx="2">
                  <c:v>100x</c:v>
                </c:pt>
                <c:pt idx="3">
                  <c:v>1,000x</c:v>
                </c:pt>
                <c:pt idx="4">
                  <c:v>10,000x</c:v>
                </c:pt>
                <c:pt idx="5">
                  <c:v>100,000x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OpenBUGs</c:v>
                </c:pt>
              </c:strCache>
            </c:strRef>
          </c:tx>
          <c:spPr>
            <a:ln w="25400">
              <a:prstDash val="lgDash"/>
            </a:ln>
          </c:spPr>
          <c:cat>
            <c:strRef>
              <c:f>Sheet1!$A$2:$A$7</c:f>
              <c:strCache>
                <c:ptCount val="6"/>
                <c:pt idx="0">
                  <c:v>1x</c:v>
                </c:pt>
                <c:pt idx="1">
                  <c:v>10x</c:v>
                </c:pt>
                <c:pt idx="2">
                  <c:v>100x</c:v>
                </c:pt>
                <c:pt idx="3">
                  <c:v>1,000x</c:v>
                </c:pt>
                <c:pt idx="4">
                  <c:v>10,000x</c:v>
                </c:pt>
                <c:pt idx="5">
                  <c:v>100,000x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6"/>
          <c:order val="6"/>
          <c:tx>
            <c:v>MADlib</c:v>
          </c:tx>
          <c:spPr>
            <a:ln w="25400">
              <a:prstDash val="lgDashDotDot"/>
            </a:ln>
          </c:spPr>
          <c:val>
            <c:numRef>
              <c:f>Table1[MADlib]</c:f>
              <c:numCache>
                <c:formatCode>General</c:formatCode>
                <c:ptCount val="6"/>
                <c:pt idx="0">
                  <c:v>0.984153650004453</c:v>
                </c:pt>
                <c:pt idx="1">
                  <c:v>0.0866666666666667</c:v>
                </c:pt>
                <c:pt idx="2">
                  <c:v>0.008</c:v>
                </c:pt>
                <c:pt idx="3">
                  <c:v>0.0008</c:v>
                </c:pt>
                <c:pt idx="4">
                  <c:v>0.0001</c:v>
                </c:pt>
                <c:pt idx="5">
                  <c:v>1.0E-5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4370384"/>
        <c:axId val="-2043739216"/>
      </c:lineChart>
      <c:catAx>
        <c:axId val="-2044370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Data set size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43739216"/>
        <c:crossesAt val="1.0E-7"/>
        <c:auto val="1"/>
        <c:lblAlgn val="ctr"/>
        <c:lblOffset val="100"/>
        <c:noMultiLvlLbl val="1"/>
      </c:catAx>
      <c:valAx>
        <c:axId val="-2043739216"/>
        <c:scaling>
          <c:logBase val="10.0"/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4437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2493204845"/>
          <c:y val="0.199040773973021"/>
          <c:w val="0.604661662426838"/>
          <c:h val="0.4754263565891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LAZY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8"/>
            <c:spPr>
              <a:noFill/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0.545460000054546</c:v>
                </c:pt>
                <c:pt idx="1">
                  <c:v>0.749994000047999</c:v>
                </c:pt>
                <c:pt idx="2">
                  <c:v>0.709670322651612</c:v>
                </c:pt>
                <c:pt idx="3">
                  <c:v>0.916657500091666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EAGER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8"/>
            <c:spPr>
              <a:noFill/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0.95</c:v>
                </c:pt>
                <c:pt idx="1">
                  <c:v>0.799993600051199</c:v>
                </c:pt>
                <c:pt idx="2">
                  <c:v>0.8</c:v>
                </c:pt>
                <c:pt idx="3">
                  <c:v>0.916657500091666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VCOC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8"/>
            <c:spPr>
              <a:noFill/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1.0</c:v>
                </c:pt>
                <c:pt idx="1">
                  <c:v>0.999992000063999</c:v>
                </c:pt>
                <c:pt idx="2">
                  <c:v>0.999990000099999</c:v>
                </c:pt>
                <c:pt idx="3">
                  <c:v>1.0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FCOC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18"/>
            <c:spPr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0.517246551775863</c:v>
                </c:pt>
                <c:pt idx="1">
                  <c:v>0.71999424004608</c:v>
                </c:pt>
                <c:pt idx="2">
                  <c:v>0.687493125068749</c:v>
                </c:pt>
                <c:pt idx="3">
                  <c:v>0.879991200087999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42533024"/>
        <c:axId val="-2042530160"/>
      </c:scatterChart>
      <c:valAx>
        <c:axId val="-2042533024"/>
        <c:scaling>
          <c:orientation val="minMax"/>
          <c:max val="4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-2042530160"/>
        <c:crosses val="autoZero"/>
        <c:crossBetween val="midCat"/>
      </c:valAx>
      <c:valAx>
        <c:axId val="-2042530160"/>
        <c:scaling>
          <c:orientation val="minMax"/>
          <c:max val="1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4253302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852493204845"/>
          <c:y val="0.199040773973021"/>
          <c:w val="0.604661662426837"/>
          <c:h val="0.47542635658914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LAZY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8"/>
            <c:spPr>
              <a:noFill/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EAGER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8"/>
            <c:spPr>
              <a:noFill/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0.000452719444444</c:v>
                </c:pt>
                <c:pt idx="1">
                  <c:v>0.000502630555556</c:v>
                </c:pt>
                <c:pt idx="2">
                  <c:v>0.000502630555556</c:v>
                </c:pt>
                <c:pt idx="3">
                  <c:v>0.010688736111111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VCOC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8"/>
            <c:spPr>
              <a:noFill/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0.000452719444444</c:v>
                </c:pt>
                <c:pt idx="1">
                  <c:v>0.000502630555556</c:v>
                </c:pt>
                <c:pt idx="2">
                  <c:v>0.000502630555556</c:v>
                </c:pt>
                <c:pt idx="3">
                  <c:v>0.010688736111111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FCOC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18"/>
            <c:spPr>
              <a:noFill/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6068000"/>
        <c:axId val="-2116070368"/>
      </c:scatterChart>
      <c:valAx>
        <c:axId val="-2116068000"/>
        <c:scaling>
          <c:orientation val="minMax"/>
          <c:max val="4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-2116070368"/>
        <c:crosses val="autoZero"/>
        <c:crossBetween val="midCat"/>
      </c:valAx>
      <c:valAx>
        <c:axId val="-2116070368"/>
        <c:scaling>
          <c:orientation val="minMax"/>
          <c:max val="1.0"/>
        </c:scaling>
        <c:delete val="0"/>
        <c:axPos val="l"/>
        <c:majorGridlines>
          <c:spPr>
            <a:ln>
              <a:solidFill>
                <a:srgbClr val="D9D9D9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1160680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130284874623"/>
          <c:y val="0.526046206433498"/>
          <c:w val="0.626395984942925"/>
          <c:h val="0.47085301837270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LAZY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8"/>
            <c:spPr>
              <a:noFill/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EAGER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18"/>
            <c:spPr>
              <a:noFill/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0.000461002777778</c:v>
                </c:pt>
                <c:pt idx="1">
                  <c:v>0.000461002777778</c:v>
                </c:pt>
                <c:pt idx="2">
                  <c:v>0.000461002777778</c:v>
                </c:pt>
                <c:pt idx="3">
                  <c:v>0.000461002777778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V-CoC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8"/>
            <c:spPr>
              <a:noFill/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0.000461002777778</c:v>
                </c:pt>
                <c:pt idx="1">
                  <c:v>0.000461002777778</c:v>
                </c:pt>
                <c:pt idx="2">
                  <c:v>0.000461002777778</c:v>
                </c:pt>
                <c:pt idx="3">
                  <c:v>0.000461002777778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F-CoC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18"/>
            <c:spPr>
              <a:ln w="38100"/>
            </c:spPr>
          </c:marker>
          <c:xVal>
            <c:strRef>
              <c:f>Sheet1!$A$2:$A$5</c:f>
              <c:strCache>
                <c:ptCount val="4"/>
                <c:pt idx="0">
                  <c:v>SP/SB</c:v>
                </c:pt>
                <c:pt idx="1">
                  <c:v>SP/LB</c:v>
                </c:pt>
                <c:pt idx="2">
                  <c:v>LP/SB</c:v>
                </c:pt>
                <c:pt idx="3">
                  <c:v>LP/LB</c:v>
                </c:pt>
              </c:strCache>
            </c:strRef>
          </c:xVal>
          <c:yVal>
            <c:numRef>
              <c:f>Sheet1!$E$2:$E$5</c:f>
              <c:numCache>
                <c:formatCode>General</c:formatCode>
                <c:ptCount val="4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6087616"/>
        <c:axId val="-2116079152"/>
      </c:scatterChart>
      <c:valAx>
        <c:axId val="-2116087616"/>
        <c:scaling>
          <c:orientation val="minMax"/>
          <c:max val="4.5"/>
          <c:min val="0.5"/>
        </c:scaling>
        <c:delete val="1"/>
        <c:axPos val="b"/>
        <c:numFmt formatCode="General" sourceLinked="1"/>
        <c:majorTickMark val="out"/>
        <c:minorTickMark val="none"/>
        <c:tickLblPos val="nextTo"/>
        <c:crossAx val="-2116079152"/>
        <c:crosses val="autoZero"/>
        <c:crossBetween val="midCat"/>
      </c:valAx>
      <c:valAx>
        <c:axId val="-2116079152"/>
        <c:scaling>
          <c:orientation val="minMax"/>
          <c:max val="1.0"/>
        </c:scaling>
        <c:delete val="1"/>
        <c:axPos val="l"/>
        <c:numFmt formatCode="General" sourceLinked="1"/>
        <c:majorTickMark val="out"/>
        <c:minorTickMark val="none"/>
        <c:tickLblPos val="nextTo"/>
        <c:crossAx val="-211608761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0"/>
          <c:y val="0.232438808521028"/>
          <c:w val="0.245195272578338"/>
          <c:h val="0.461168284197033"/>
        </c:manualLayout>
      </c:layout>
      <c:overlay val="0"/>
      <c:txPr>
        <a:bodyPr/>
        <a:lstStyle/>
        <a:p>
          <a:pPr>
            <a:defRPr sz="2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image" Target="../media/image30.emf"/><Relationship Id="rId2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08CD-B6E7-DE4A-BDCE-BBD2E86A5B33}" type="datetimeFigureOut">
              <a:rPr lang="en-US" smtClean="0"/>
              <a:t>8/15/15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A0BD2-CBCA-EF4D-8AE0-8002E08E6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4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27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70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52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2115-1153-2D41-83B3-7E693EF5A2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57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02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2115-1153-2D41-83B3-7E693EF5A2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52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2115-1153-2D41-83B3-7E693EF5A2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137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2115-1153-2D41-83B3-7E693EF5A2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39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2115-1153-2D41-83B3-7E693EF5A2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81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2115-1153-2D41-83B3-7E693EF5A2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164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2115-1153-2D41-83B3-7E693EF5A2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1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77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2115-1153-2D41-83B3-7E693EF5A2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27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2115-1153-2D41-83B3-7E693EF5A2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79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2115-1153-2D41-83B3-7E693EF5A2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19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192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B2115-1153-2D41-83B3-7E693EF5A2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89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08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84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3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593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28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76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848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677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17016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202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6008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35089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9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895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29936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720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015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86225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8126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Shape 12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72" name="Shape 12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0422542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350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626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098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Shape 17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15" name="Shape 17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lang="en-US" sz="24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4021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514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751873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421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232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48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Shape 19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17" name="Shape 19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5273370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3533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Shape 195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56" name="Shape 19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lang="en-US" sz="24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09813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endParaRPr lang="en-US" sz="24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286744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Shape 19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917" name="Shape 19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172130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30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994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146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49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390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139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39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4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6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A0BD2-CBCA-EF4D-8AE0-8002E08E6F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4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t="28451" r="29182" b="38245"/>
          <a:stretch/>
        </p:blipFill>
        <p:spPr>
          <a:xfrm rot="10800000">
            <a:off x="1473921" y="3606684"/>
            <a:ext cx="3070691" cy="178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356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65789"/>
            <a:ext cx="6400800" cy="5265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ima"/>
                <a:cs typeface="Opti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Untitle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t="28451" r="29182" b="38245"/>
          <a:stretch/>
        </p:blipFill>
        <p:spPr>
          <a:xfrm>
            <a:off x="4609673" y="3597803"/>
            <a:ext cx="3070691" cy="178437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6" t="39076" r="38812" b="40015"/>
          <a:stretch/>
        </p:blipFill>
        <p:spPr>
          <a:xfrm>
            <a:off x="4357719" y="3517529"/>
            <a:ext cx="442846" cy="3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68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1920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pPr lvl="0">
              <a:defRPr sz="1800"/>
            </a:pPr>
            <a:r>
              <a:rPr sz="4219"/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46039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31"/>
              <a:t>Body Level One</a:t>
            </a:r>
          </a:p>
          <a:p>
            <a:pPr lvl="1">
              <a:defRPr sz="1800"/>
            </a:pPr>
            <a:r>
              <a:rPr sz="2531"/>
              <a:t>Body Level Two</a:t>
            </a:r>
          </a:p>
          <a:p>
            <a:pPr lvl="2">
              <a:defRPr sz="1800"/>
            </a:pPr>
            <a:r>
              <a:rPr sz="2531"/>
              <a:t>Body Level Three</a:t>
            </a:r>
          </a:p>
          <a:p>
            <a:pPr lvl="3">
              <a:defRPr sz="1800"/>
            </a:pPr>
            <a:r>
              <a:rPr sz="2531"/>
              <a:t>Body Level Four</a:t>
            </a:r>
          </a:p>
          <a:p>
            <a:pPr lvl="4">
              <a:defRPr sz="1800"/>
            </a:pPr>
            <a:r>
              <a:rPr sz="2531"/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136159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669727" y="276820"/>
            <a:ext cx="7804547" cy="15180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pPr lvl="0">
              <a:defRPr sz="1800"/>
            </a:pPr>
            <a:r>
              <a:rPr sz="1969"/>
              <a:t>Body Level One</a:t>
            </a:r>
          </a:p>
          <a:p>
            <a:pPr lvl="1">
              <a:defRPr sz="1800"/>
            </a:pPr>
            <a:r>
              <a:rPr sz="1969"/>
              <a:t>Body Level Two</a:t>
            </a:r>
          </a:p>
          <a:p>
            <a:pPr lvl="2">
              <a:defRPr sz="1800"/>
            </a:pPr>
            <a:r>
              <a:rPr sz="1969"/>
              <a:t>Body Level Three</a:t>
            </a:r>
          </a:p>
          <a:p>
            <a:pPr lvl="3">
              <a:defRPr sz="1800"/>
            </a:pPr>
            <a:r>
              <a:rPr sz="1969"/>
              <a:t>Body Level Four</a:t>
            </a:r>
          </a:p>
          <a:p>
            <a:pPr lvl="4">
              <a:defRPr sz="1800"/>
            </a:pPr>
            <a:r>
              <a:rPr sz="1969"/>
              <a:t>Body Level Five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16228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31"/>
              <a:t>Body Level One</a:t>
            </a:r>
          </a:p>
          <a:p>
            <a:pPr lvl="1">
              <a:defRPr sz="1800"/>
            </a:pPr>
            <a:r>
              <a:rPr sz="2531"/>
              <a:t>Body Level Two</a:t>
            </a:r>
          </a:p>
          <a:p>
            <a:pPr lvl="2">
              <a:defRPr sz="1800"/>
            </a:pPr>
            <a:r>
              <a:rPr sz="2531"/>
              <a:t>Body Level Three</a:t>
            </a:r>
          </a:p>
          <a:p>
            <a:pPr lvl="3">
              <a:defRPr sz="1800"/>
            </a:pPr>
            <a:r>
              <a:rPr sz="2531"/>
              <a:t>Body Level Four</a:t>
            </a:r>
          </a:p>
          <a:p>
            <a:pPr lvl="4">
              <a:defRPr sz="1800"/>
            </a:pPr>
            <a:r>
              <a:rPr sz="2531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283381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461726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473011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627088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095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title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t="28451" r="29182" b="38245"/>
          <a:stretch/>
        </p:blipFill>
        <p:spPr>
          <a:xfrm rot="10800000">
            <a:off x="1473922" y="3606685"/>
            <a:ext cx="3070691" cy="178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356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65790"/>
            <a:ext cx="6400800" cy="52652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ima"/>
                <a:cs typeface="Optima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Untitled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t="28451" r="29182" b="38245"/>
          <a:stretch/>
        </p:blipFill>
        <p:spPr>
          <a:xfrm>
            <a:off x="4609674" y="3597804"/>
            <a:ext cx="3070691" cy="178437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06" t="39076" r="38812" b="40015"/>
          <a:stretch/>
        </p:blipFill>
        <p:spPr>
          <a:xfrm>
            <a:off x="4357719" y="3517530"/>
            <a:ext cx="442846" cy="3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69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C60E7-D146-1C40-B525-6DF7123344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2700" y="-2671"/>
            <a:ext cx="9144000" cy="7883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err="1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948288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59332" y="6505278"/>
            <a:ext cx="216406" cy="194765"/>
          </a:xfrm>
        </p:spPr>
        <p:txBody>
          <a:bodyPr/>
          <a:lstStyle/>
          <a:p>
            <a:fld id="{FF5C60E7-D146-1C40-B525-6DF7123344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5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1" y="6248401"/>
            <a:ext cx="2667000" cy="365125"/>
          </a:xfrm>
          <a:prstGeom prst="rect">
            <a:avLst/>
          </a:prstGeom>
        </p:spPr>
        <p:txBody>
          <a:bodyPr/>
          <a:lstStyle/>
          <a:p>
            <a:pPr algn="ctr" defTabSz="410751"/>
            <a:endParaRPr lang="en-US" sz="2531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/>
          <a:lstStyle/>
          <a:p>
            <a:pPr algn="ctr" defTabSz="410751"/>
            <a:endParaRPr lang="en-US" sz="2531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59332" y="6505278"/>
            <a:ext cx="216406" cy="19476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B1C33D-68CB-F840-8113-CB13624D71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59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Visual Elements (Notification)</a:t>
            </a:r>
            <a:endParaRPr 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354068" y="694005"/>
            <a:ext cx="176784" cy="1524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11681" y="936417"/>
            <a:ext cx="2168132" cy="3463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err="1" smtClean="0">
                <a:solidFill>
                  <a:srgbClr val="000000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11681" y="1409512"/>
            <a:ext cx="2168132" cy="3463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Optima"/>
                <a:cs typeface="Optima"/>
              </a:rPr>
              <a:t>abc</a:t>
            </a:r>
            <a:endParaRPr lang="en-US" sz="24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11681" y="1755859"/>
            <a:ext cx="2168132" cy="5531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11681" y="2427781"/>
            <a:ext cx="2168132" cy="3463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Optima"/>
                <a:cs typeface="Optima"/>
              </a:rPr>
              <a:t>abc</a:t>
            </a:r>
            <a:endParaRPr lang="en-US" sz="24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11681" y="2774128"/>
            <a:ext cx="2168132" cy="5531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11681" y="3466820"/>
            <a:ext cx="2168132" cy="3463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Optima"/>
                <a:cs typeface="Optima"/>
              </a:rPr>
              <a:t>abc</a:t>
            </a:r>
            <a:endParaRPr lang="en-US" sz="24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11681" y="3813167"/>
            <a:ext cx="2168132" cy="5531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11681" y="4518688"/>
            <a:ext cx="2168132" cy="3463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Optima"/>
                <a:cs typeface="Optima"/>
              </a:rPr>
              <a:t>abc</a:t>
            </a:r>
            <a:endParaRPr lang="en-US" sz="24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11681" y="4865035"/>
            <a:ext cx="2168132" cy="5531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11681" y="5570556"/>
            <a:ext cx="2168132" cy="3463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Optima"/>
                <a:cs typeface="Optima"/>
              </a:rPr>
              <a:t>abc</a:t>
            </a:r>
            <a:endParaRPr lang="en-US" sz="24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11681" y="5916903"/>
            <a:ext cx="2168132" cy="5531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647675" y="1409512"/>
            <a:ext cx="328695" cy="3463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976370" y="1409513"/>
            <a:ext cx="1808915" cy="346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647675" y="2427780"/>
            <a:ext cx="328695" cy="3463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976370" y="2427781"/>
            <a:ext cx="1808915" cy="346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lvl="0" algn="ctr">
              <a:lnSpc>
                <a:spcPct val="8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647675" y="3457340"/>
            <a:ext cx="328695" cy="3463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lvl="0" algn="ctr">
              <a:lnSpc>
                <a:spcPct val="80000"/>
              </a:lnSpc>
            </a:pPr>
            <a:endParaRPr lang="en-US" sz="24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976370" y="3457341"/>
            <a:ext cx="1808915" cy="3463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lvl="0" algn="ctr">
              <a:lnSpc>
                <a:spcPct val="8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647675" y="4518687"/>
            <a:ext cx="328695" cy="3463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lvl="0" algn="ctr">
              <a:lnSpc>
                <a:spcPct val="80000"/>
              </a:lnSpc>
            </a:pPr>
            <a:endParaRPr lang="en-US" sz="24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976370" y="4518688"/>
            <a:ext cx="1808915" cy="3463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lvl="0" algn="ctr">
              <a:lnSpc>
                <a:spcPct val="8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647675" y="5561070"/>
            <a:ext cx="328695" cy="3463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lvl="0" algn="ctr">
              <a:lnSpc>
                <a:spcPct val="80000"/>
              </a:lnSpc>
            </a:pPr>
            <a:endParaRPr lang="en-US" sz="2400" b="1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2976370" y="5561071"/>
            <a:ext cx="1808915" cy="3463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lvl="0" algn="ctr">
              <a:lnSpc>
                <a:spcPct val="8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2835250" y="1936933"/>
            <a:ext cx="1950036" cy="3463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2647675" y="1936934"/>
            <a:ext cx="347472" cy="34634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288" rIns="9144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80000"/>
              </a:lnSpc>
            </a:pPr>
            <a:endParaRPr lang="en-US" sz="2400" b="1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2835250" y="2980901"/>
            <a:ext cx="1950036" cy="3463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lvl="0" algn="ctr">
              <a:lnSpc>
                <a:spcPct val="8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2647675" y="2980902"/>
            <a:ext cx="347472" cy="34634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288" rIns="9144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80000"/>
              </a:lnSpc>
            </a:pPr>
            <a:endParaRPr lang="en-US" sz="2400" b="1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835250" y="4019940"/>
            <a:ext cx="1950036" cy="3463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lvl="0" algn="ctr">
              <a:lnSpc>
                <a:spcPct val="8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2647675" y="4019941"/>
            <a:ext cx="347472" cy="34634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288" rIns="9144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80000"/>
              </a:lnSpc>
            </a:pPr>
            <a:endParaRPr lang="en-US" sz="2400" b="1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2835250" y="5071808"/>
            <a:ext cx="1950036" cy="3463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lvl="0" algn="ctr">
              <a:lnSpc>
                <a:spcPct val="8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35" name="Oval 34"/>
          <p:cNvSpPr/>
          <p:nvPr userDrawn="1"/>
        </p:nvSpPr>
        <p:spPr>
          <a:xfrm>
            <a:off x="2647675" y="5071809"/>
            <a:ext cx="347472" cy="34634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288" rIns="9144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80000"/>
              </a:lnSpc>
            </a:pPr>
            <a:endParaRPr lang="en-US" sz="2400" b="1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2835250" y="6123675"/>
            <a:ext cx="1950036" cy="3463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lvl="0" algn="ctr">
              <a:lnSpc>
                <a:spcPct val="80000"/>
              </a:lnSpc>
            </a:pPr>
            <a:r>
              <a:rPr lang="en-US" sz="2000" dirty="0" err="1" smtClean="0">
                <a:solidFill>
                  <a:schemeClr val="tx1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2647675" y="6123676"/>
            <a:ext cx="347472" cy="34634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18288" rIns="91440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80000"/>
              </a:lnSpc>
            </a:pPr>
            <a:endParaRPr lang="en-US" sz="2400" b="1">
              <a:solidFill>
                <a:schemeClr val="bg1"/>
              </a:solidFill>
              <a:latin typeface="Optima"/>
              <a:cs typeface="Optima"/>
            </a:endParaRPr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2647675" y="1101643"/>
            <a:ext cx="2137611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 userDrawn="1"/>
        </p:nvSpPr>
        <p:spPr>
          <a:xfrm>
            <a:off x="5003381" y="1409512"/>
            <a:ext cx="1667793" cy="8737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40" name="Rounded Rectangle 39"/>
          <p:cNvSpPr/>
          <p:nvPr userDrawn="1"/>
        </p:nvSpPr>
        <p:spPr>
          <a:xfrm>
            <a:off x="5003381" y="2427780"/>
            <a:ext cx="1667793" cy="8737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5003381" y="3466820"/>
            <a:ext cx="1667793" cy="8737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8575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>
            <a:off x="5003381" y="4518687"/>
            <a:ext cx="1667793" cy="8737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>
            <a:off x="5003381" y="5570556"/>
            <a:ext cx="1667793" cy="87376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Optima"/>
                <a:cs typeface="Optima"/>
              </a:rPr>
              <a:t>abc</a:t>
            </a:r>
            <a:endParaRPr lang="en-US" sz="20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44" name="TextBox 43"/>
          <p:cNvSpPr txBox="1"/>
          <p:nvPr userDrawn="1"/>
        </p:nvSpPr>
        <p:spPr>
          <a:xfrm>
            <a:off x="5003381" y="882655"/>
            <a:ext cx="583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Optima"/>
                <a:cs typeface="Optima"/>
              </a:rPr>
              <a:t>abc</a:t>
            </a:r>
            <a:endParaRPr lang="en-US" sz="20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424998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Visual Elements (Charts)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845788845"/>
              </p:ext>
            </p:extLst>
          </p:nvPr>
        </p:nvGraphicFramePr>
        <p:xfrm>
          <a:off x="5118845" y="973686"/>
          <a:ext cx="3553682" cy="260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959572242"/>
              </p:ext>
            </p:extLst>
          </p:nvPr>
        </p:nvGraphicFramePr>
        <p:xfrm>
          <a:off x="1064823" y="973686"/>
          <a:ext cx="3553682" cy="260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1777001171"/>
              </p:ext>
            </p:extLst>
          </p:nvPr>
        </p:nvGraphicFramePr>
        <p:xfrm>
          <a:off x="5118845" y="3578924"/>
          <a:ext cx="3553682" cy="260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2855040961"/>
              </p:ext>
            </p:extLst>
          </p:nvPr>
        </p:nvGraphicFramePr>
        <p:xfrm>
          <a:off x="1064823" y="3578924"/>
          <a:ext cx="3553682" cy="260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8407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 hasCustomPrompt="1"/>
          </p:nvPr>
        </p:nvSpPr>
        <p:spPr>
          <a:xfrm>
            <a:off x="215809" y="22729"/>
            <a:ext cx="8229600" cy="73300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Visual Elements (Tables)</a:t>
            </a:r>
            <a:endParaRPr lang="en-US" dirty="0"/>
          </a:p>
        </p:txBody>
      </p:sp>
      <p:graphicFrame>
        <p:nvGraphicFramePr>
          <p:cNvPr id="64" name="Table 6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81504241"/>
              </p:ext>
            </p:extLst>
          </p:nvPr>
        </p:nvGraphicFramePr>
        <p:xfrm>
          <a:off x="1036491" y="1153274"/>
          <a:ext cx="2979042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6606"/>
                <a:gridCol w="1026571"/>
                <a:gridCol w="965865"/>
              </a:tblGrid>
              <a:tr h="2761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a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b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latin typeface="Optima"/>
                          <a:cs typeface="Optima"/>
                        </a:rPr>
                        <a:t>c</a:t>
                      </a: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a1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b1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c1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61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a2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b2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c2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1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a3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b3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c3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06096304"/>
              </p:ext>
            </p:extLst>
          </p:nvPr>
        </p:nvGraphicFramePr>
        <p:xfrm>
          <a:off x="1033272" y="2933588"/>
          <a:ext cx="2979041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1150"/>
                <a:gridCol w="741150"/>
                <a:gridCol w="771172"/>
                <a:gridCol w="725569"/>
              </a:tblGrid>
              <a:tr h="2761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Optima"/>
                          <a:cs typeface="Optima"/>
                        </a:rPr>
                        <a:t>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Optima"/>
                          <a:cs typeface="Optima"/>
                        </a:rPr>
                        <a:t>b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Optima"/>
                          <a:cs typeface="Optima"/>
                        </a:rPr>
                        <a:t>c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761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Optima"/>
                          <a:cs typeface="Optima"/>
                        </a:rPr>
                        <a:t>1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a1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b1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c1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1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Optima"/>
                          <a:cs typeface="Optima"/>
                        </a:rPr>
                        <a:t>2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a2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b2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c2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61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Optima"/>
                          <a:cs typeface="Optima"/>
                        </a:rPr>
                        <a:t>3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a3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b3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c3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8319686"/>
              </p:ext>
            </p:extLst>
          </p:nvPr>
        </p:nvGraphicFramePr>
        <p:xfrm>
          <a:off x="1036491" y="4689453"/>
          <a:ext cx="2979041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1150"/>
                <a:gridCol w="741150"/>
                <a:gridCol w="771172"/>
                <a:gridCol w="725569"/>
              </a:tblGrid>
              <a:tr h="2761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Optima"/>
                          <a:cs typeface="Optima"/>
                        </a:rPr>
                        <a:t>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Optima"/>
                          <a:cs typeface="Optima"/>
                        </a:rPr>
                        <a:t>b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Optima"/>
                          <a:cs typeface="Optima"/>
                        </a:rPr>
                        <a:t>c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761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Optima"/>
                          <a:cs typeface="Optima"/>
                        </a:rPr>
                        <a:t>1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a1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b1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c1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61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Optima"/>
                          <a:cs typeface="Optima"/>
                        </a:rPr>
                        <a:t>2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a2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b2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c2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61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Optima"/>
                          <a:cs typeface="Optima"/>
                        </a:rPr>
                        <a:t>3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a3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b3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c3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17767947"/>
              </p:ext>
            </p:extLst>
          </p:nvPr>
        </p:nvGraphicFramePr>
        <p:xfrm>
          <a:off x="4896529" y="2932045"/>
          <a:ext cx="2979041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1150"/>
                <a:gridCol w="741150"/>
                <a:gridCol w="771172"/>
                <a:gridCol w="725569"/>
              </a:tblGrid>
              <a:tr h="2761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Optima"/>
                          <a:cs typeface="Optima"/>
                        </a:rPr>
                        <a:t>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Optima"/>
                          <a:cs typeface="Optima"/>
                        </a:rPr>
                        <a:t>b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Optima"/>
                          <a:cs typeface="Optima"/>
                        </a:rPr>
                        <a:t>c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761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Optima"/>
                          <a:cs typeface="Optima"/>
                        </a:rPr>
                        <a:t>1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a1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b1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c1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61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Optima"/>
                          <a:cs typeface="Optima"/>
                        </a:rPr>
                        <a:t>2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a2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b2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c2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61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Optima"/>
                          <a:cs typeface="Optima"/>
                        </a:rPr>
                        <a:t>3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a3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b3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c3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56308608"/>
              </p:ext>
            </p:extLst>
          </p:nvPr>
        </p:nvGraphicFramePr>
        <p:xfrm>
          <a:off x="4896529" y="4687910"/>
          <a:ext cx="2979041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1150"/>
                <a:gridCol w="741150"/>
                <a:gridCol w="771172"/>
                <a:gridCol w="725569"/>
              </a:tblGrid>
              <a:tr h="27610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sz="2000" b="1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Optima"/>
                          <a:cs typeface="Optima"/>
                        </a:rPr>
                        <a:t>a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Optima"/>
                          <a:cs typeface="Optima"/>
                        </a:rPr>
                        <a:t>b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Optima"/>
                          <a:cs typeface="Optima"/>
                        </a:rPr>
                        <a:t>c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761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Optima"/>
                          <a:cs typeface="Optima"/>
                        </a:rPr>
                        <a:t>1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a1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b1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c1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61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Optima"/>
                          <a:cs typeface="Optima"/>
                        </a:rPr>
                        <a:t>2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a2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b2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c2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610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Optima"/>
                          <a:cs typeface="Optima"/>
                        </a:rPr>
                        <a:t>3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a3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b3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000" dirty="0" smtClean="0">
                          <a:latin typeface="Optima"/>
                          <a:cs typeface="Optima"/>
                        </a:rPr>
                        <a:t>c3</a:t>
                      </a:r>
                      <a:endParaRPr lang="en-US" sz="2000" dirty="0">
                        <a:latin typeface="Optima"/>
                        <a:cs typeface="Optima"/>
                      </a:endParaRPr>
                    </a:p>
                  </a:txBody>
                  <a:tcPr anchor="ctr">
                    <a:lnL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prstClr val="white">
                          <a:lumMod val="9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85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27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B1C33D-68CB-F840-8113-CB13624D71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796419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4437983" y="6500812"/>
            <a:ext cx="214802" cy="1947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0767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7767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8609"/>
            <a:ext cx="8229600" cy="5634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3971" y="394868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Lucida Grande"/>
              </a:defRPr>
            </a:lvl1pPr>
          </a:lstStyle>
          <a:p>
            <a:fld id="{FF5C60E7-D146-1C40-B525-6DF7123344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809" y="22729"/>
            <a:ext cx="8229600" cy="73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825108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5" r:id="rId3"/>
    <p:sldLayoutId id="2147483657" r:id="rId4"/>
    <p:sldLayoutId id="2147483654" r:id="rId5"/>
    <p:sldLayoutId id="2147483656" r:id="rId6"/>
    <p:sldLayoutId id="2147483659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Lucida Grande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200" b="0" kern="1200">
          <a:solidFill>
            <a:schemeClr val="tx1"/>
          </a:solidFill>
          <a:latin typeface="Optima"/>
          <a:ea typeface="+mn-ea"/>
          <a:cs typeface="Optima"/>
        </a:defRPr>
      </a:lvl1pPr>
      <a:lvl2pPr marL="557784" indent="-285750" algn="l" defTabSz="457200" rtl="0" eaLnBrk="1" latinLnBrk="0" hangingPunct="1">
        <a:spcBef>
          <a:spcPct val="20000"/>
        </a:spcBef>
        <a:buSzPct val="125000"/>
        <a:buFont typeface="Arial"/>
        <a:buChar char="•"/>
        <a:defRPr sz="2800" b="0" kern="1200">
          <a:solidFill>
            <a:schemeClr val="tx1"/>
          </a:solidFill>
          <a:latin typeface="Optima"/>
          <a:ea typeface="+mn-ea"/>
          <a:cs typeface="Optima"/>
        </a:defRPr>
      </a:lvl2pPr>
      <a:lvl3pPr marL="640080" indent="0" algn="l" defTabSz="457200" rtl="0" eaLnBrk="1" latinLnBrk="0" hangingPunct="1">
        <a:spcBef>
          <a:spcPct val="20000"/>
        </a:spcBef>
        <a:buFontTx/>
        <a:buNone/>
        <a:defRPr sz="2400" b="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Lucida Grande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ucida Grande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2671"/>
            <a:ext cx="9144000" cy="7883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err="1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625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531"/>
              <a:t>Body Level One</a:t>
            </a:r>
          </a:p>
          <a:p>
            <a:pPr lvl="1">
              <a:defRPr sz="1800"/>
            </a:pPr>
            <a:r>
              <a:rPr sz="2531"/>
              <a:t>Body Level Two</a:t>
            </a:r>
          </a:p>
          <a:p>
            <a:pPr lvl="2">
              <a:defRPr sz="1800"/>
            </a:pPr>
            <a:r>
              <a:rPr sz="2531"/>
              <a:t>Body Level Three</a:t>
            </a:r>
          </a:p>
          <a:p>
            <a:pPr lvl="3">
              <a:defRPr sz="1800"/>
            </a:pPr>
            <a:r>
              <a:rPr sz="2531"/>
              <a:t>Body Level Four</a:t>
            </a:r>
          </a:p>
          <a:p>
            <a:pPr lvl="4">
              <a:defRPr sz="1800"/>
            </a:pPr>
            <a:r>
              <a:rPr sz="2531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60134" y="6505278"/>
            <a:ext cx="214803" cy="19479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266"/>
            </a:lvl1pPr>
          </a:lstStyle>
          <a:p>
            <a:pPr algn="ctr" defTabSz="410751"/>
            <a:fld id="{86CB4B4D-7CA3-9044-876B-883B54F8677D}" type="slidenum">
              <a:rPr lang="en-US" kern="0" smtClean="0">
                <a:solidFill>
                  <a:sysClr val="windowText" lastClr="000000"/>
                </a:solidFill>
                <a:sym typeface="Helvetica Light"/>
              </a:rPr>
              <a:pPr algn="ctr" defTabSz="410751"/>
              <a:t>‹#›</a:t>
            </a:fld>
            <a:endParaRPr lang="en-US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813946"/>
            <a:ext cx="9144000" cy="4861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err="1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9115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iming>
    <p:tnLst>
      <p:par>
        <p:cTn id="1" dur="indefinite" restart="never" nodeType="tmRoot"/>
      </p:par>
    </p:tnLst>
  </p:timing>
  <p:hf sldNum="0" hdr="0" ftr="0" dt="0"/>
  <p:txStyles>
    <p:titleStyle>
      <a:lvl1pPr algn="ctr" defTabSz="410751">
        <a:defRPr sz="5625">
          <a:latin typeface="+mn-lt"/>
          <a:ea typeface="+mn-ea"/>
          <a:cs typeface="+mn-cs"/>
          <a:sym typeface="Helvetica Light"/>
        </a:defRPr>
      </a:lvl1pPr>
      <a:lvl2pPr indent="160729" algn="ctr" defTabSz="410751">
        <a:defRPr sz="5625">
          <a:latin typeface="+mn-lt"/>
          <a:ea typeface="+mn-ea"/>
          <a:cs typeface="+mn-cs"/>
          <a:sym typeface="Helvetica Light"/>
        </a:defRPr>
      </a:lvl2pPr>
      <a:lvl3pPr indent="321457" algn="ctr" defTabSz="410751">
        <a:defRPr sz="5625">
          <a:latin typeface="+mn-lt"/>
          <a:ea typeface="+mn-ea"/>
          <a:cs typeface="+mn-cs"/>
          <a:sym typeface="Helvetica Light"/>
        </a:defRPr>
      </a:lvl3pPr>
      <a:lvl4pPr indent="482186" algn="ctr" defTabSz="410751">
        <a:defRPr sz="5625">
          <a:latin typeface="+mn-lt"/>
          <a:ea typeface="+mn-ea"/>
          <a:cs typeface="+mn-cs"/>
          <a:sym typeface="Helvetica Light"/>
        </a:defRPr>
      </a:lvl4pPr>
      <a:lvl5pPr indent="642915" algn="ctr" defTabSz="410751">
        <a:defRPr sz="5625">
          <a:latin typeface="+mn-lt"/>
          <a:ea typeface="+mn-ea"/>
          <a:cs typeface="+mn-cs"/>
          <a:sym typeface="Helvetica Light"/>
        </a:defRPr>
      </a:lvl5pPr>
      <a:lvl6pPr indent="803643" algn="ctr" defTabSz="410751">
        <a:defRPr sz="5625">
          <a:latin typeface="+mn-lt"/>
          <a:ea typeface="+mn-ea"/>
          <a:cs typeface="+mn-cs"/>
          <a:sym typeface="Helvetica Light"/>
        </a:defRPr>
      </a:lvl6pPr>
      <a:lvl7pPr indent="964372" algn="ctr" defTabSz="410751">
        <a:defRPr sz="5625">
          <a:latin typeface="+mn-lt"/>
          <a:ea typeface="+mn-ea"/>
          <a:cs typeface="+mn-cs"/>
          <a:sym typeface="Helvetica Light"/>
        </a:defRPr>
      </a:lvl7pPr>
      <a:lvl8pPr indent="1125101" algn="ctr" defTabSz="410751">
        <a:defRPr sz="5625">
          <a:latin typeface="+mn-lt"/>
          <a:ea typeface="+mn-ea"/>
          <a:cs typeface="+mn-cs"/>
          <a:sym typeface="Helvetica Light"/>
        </a:defRPr>
      </a:lvl8pPr>
      <a:lvl9pPr indent="1285829" algn="ctr" defTabSz="410751">
        <a:defRPr sz="5625">
          <a:latin typeface="+mn-lt"/>
          <a:ea typeface="+mn-ea"/>
          <a:cs typeface="+mn-cs"/>
          <a:sym typeface="Helvetica Light"/>
        </a:defRPr>
      </a:lvl9pPr>
    </p:titleStyle>
    <p:bodyStyle>
      <a:lvl1pPr marL="312528" indent="-312528" defTabSz="410751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1pPr>
      <a:lvl2pPr marL="625056" indent="-312528" defTabSz="410751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2pPr>
      <a:lvl3pPr marL="937584" indent="-312528" defTabSz="410751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3pPr>
      <a:lvl4pPr marL="1250112" indent="-312528" defTabSz="410751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4pPr>
      <a:lvl5pPr marL="1562640" indent="-312528" defTabSz="410751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5pPr>
      <a:lvl6pPr marL="1875168" indent="-312528" defTabSz="410751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6pPr>
      <a:lvl7pPr marL="2187696" indent="-312528" defTabSz="410751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7pPr>
      <a:lvl8pPr marL="2500224" indent="-312528" defTabSz="410751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8pPr>
      <a:lvl9pPr marL="2812752" indent="-312528" defTabSz="410751">
        <a:spcBef>
          <a:spcPts val="2953"/>
        </a:spcBef>
        <a:buSzPct val="75000"/>
        <a:buChar char="•"/>
        <a:defRPr sz="2531">
          <a:latin typeface="+mn-lt"/>
          <a:ea typeface="+mn-ea"/>
          <a:cs typeface="+mn-cs"/>
          <a:sym typeface="Helvetica Light"/>
        </a:defRPr>
      </a:lvl9pPr>
    </p:bodyStyle>
    <p:otherStyle>
      <a:lvl1pPr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60729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321457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482186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642915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803643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964372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125101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285829" algn="ctr" defTabSz="410751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27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2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32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33.emf"/><Relationship Id="rId10" Type="http://schemas.openxmlformats.org/officeDocument/2006/relationships/oleObject" Target="../embeddings/oleObject10.bin"/><Relationship Id="rId11" Type="http://schemas.openxmlformats.org/officeDocument/2006/relationships/image" Target="../media/image3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microsoft.com/office/2007/relationships/hdphoto" Target="../media/hdphoto1.wdp"/><Relationship Id="rId5" Type="http://schemas.openxmlformats.org/officeDocument/2006/relationships/image" Target="../media/image36.png"/><Relationship Id="rId6" Type="http://schemas.microsoft.com/office/2007/relationships/hdphoto" Target="../media/hdphoto2.wdp"/><Relationship Id="rId7" Type="http://schemas.openxmlformats.org/officeDocument/2006/relationships/image" Target="../media/image37.png"/><Relationship Id="rId8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5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4" Type="http://schemas.openxmlformats.org/officeDocument/2006/relationships/chart" Target="../charts/chart14.xml"/><Relationship Id="rId5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g"/><Relationship Id="rId12" Type="http://schemas.openxmlformats.org/officeDocument/2006/relationships/image" Target="../media/image17.jp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microsoft.com/office/2007/relationships/hdphoto" Target="../media/hdphoto4.wdp"/><Relationship Id="rId7" Type="http://schemas.openxmlformats.org/officeDocument/2006/relationships/image" Target="../media/image4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jpeg"/><Relationship Id="rId12" Type="http://schemas.microsoft.com/office/2007/relationships/hdphoto" Target="../media/hdphoto6.wdp"/><Relationship Id="rId13" Type="http://schemas.openxmlformats.org/officeDocument/2006/relationships/image" Target="../media/image48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41.png"/><Relationship Id="rId5" Type="http://schemas.openxmlformats.org/officeDocument/2006/relationships/image" Target="../media/image42.gif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8" Type="http://schemas.openxmlformats.org/officeDocument/2006/relationships/image" Target="../media/image45.jpg"/><Relationship Id="rId9" Type="http://schemas.openxmlformats.org/officeDocument/2006/relationships/image" Target="../media/image46.png"/><Relationship Id="rId10" Type="http://schemas.microsoft.com/office/2007/relationships/hdphoto" Target="../media/hdphoto5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46.png"/><Relationship Id="rId5" Type="http://schemas.microsoft.com/office/2007/relationships/hdphoto" Target="../media/hdphoto5.wdp"/><Relationship Id="rId6" Type="http://schemas.openxmlformats.org/officeDocument/2006/relationships/image" Target="../media/image47.jpeg"/><Relationship Id="rId7" Type="http://schemas.microsoft.com/office/2007/relationships/hdphoto" Target="../media/hdphoto6.wdp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microsoft.com/office/2007/relationships/hdphoto" Target="../media/hdphoto4.wdp"/><Relationship Id="rId11" Type="http://schemas.openxmlformats.org/officeDocument/2006/relationships/image" Target="../media/image40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46.png"/><Relationship Id="rId5" Type="http://schemas.microsoft.com/office/2007/relationships/hdphoto" Target="../media/hdphoto5.wdp"/><Relationship Id="rId6" Type="http://schemas.openxmlformats.org/officeDocument/2006/relationships/image" Target="../media/image47.jpeg"/><Relationship Id="rId7" Type="http://schemas.microsoft.com/office/2007/relationships/hdphoto" Target="../media/hdphoto6.wdp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microsoft.com/office/2007/relationships/hdphoto" Target="../media/hdphoto4.wdp"/><Relationship Id="rId11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microsoft.com/office/2007/relationships/hdphoto" Target="../media/hdphoto4.wdp"/><Relationship Id="rId13" Type="http://schemas.openxmlformats.org/officeDocument/2006/relationships/image" Target="../media/image4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8.xml"/><Relationship Id="rId4" Type="http://schemas.openxmlformats.org/officeDocument/2006/relationships/image" Target="../media/image46.png"/><Relationship Id="rId5" Type="http://schemas.microsoft.com/office/2007/relationships/hdphoto" Target="../media/hdphoto5.wdp"/><Relationship Id="rId6" Type="http://schemas.openxmlformats.org/officeDocument/2006/relationships/image" Target="../media/image47.jpeg"/><Relationship Id="rId7" Type="http://schemas.microsoft.com/office/2007/relationships/hdphoto" Target="../media/hdphoto6.wdp"/><Relationship Id="rId8" Type="http://schemas.openxmlformats.org/officeDocument/2006/relationships/image" Target="../media/image50.png"/><Relationship Id="rId9" Type="http://schemas.openxmlformats.org/officeDocument/2006/relationships/image" Target="../media/image49.png"/><Relationship Id="rId10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microsoft.com/office/2007/relationships/hdphoto" Target="../media/hdphoto5.wdp"/><Relationship Id="rId5" Type="http://schemas.openxmlformats.org/officeDocument/2006/relationships/image" Target="../media/image47.jpeg"/><Relationship Id="rId6" Type="http://schemas.microsoft.com/office/2007/relationships/hdphoto" Target="../media/hdphoto6.wdp"/><Relationship Id="rId7" Type="http://schemas.openxmlformats.org/officeDocument/2006/relationships/image" Target="../media/image49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microsoft.com/office/2007/relationships/hdphoto" Target="../media/hdphoto4.wdp"/><Relationship Id="rId11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microsoft.com/office/2007/relationships/hdphoto" Target="../media/hdphoto5.wdp"/><Relationship Id="rId5" Type="http://schemas.openxmlformats.org/officeDocument/2006/relationships/image" Target="../media/image47.jpeg"/><Relationship Id="rId6" Type="http://schemas.microsoft.com/office/2007/relationships/hdphoto" Target="../media/hdphoto6.wdp"/><Relationship Id="rId7" Type="http://schemas.openxmlformats.org/officeDocument/2006/relationships/image" Target="../media/image49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microsoft.com/office/2007/relationships/hdphoto" Target="../media/hdphoto4.wdp"/><Relationship Id="rId11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1" Type="http://schemas.microsoft.com/office/2007/relationships/hdphoto" Target="../media/hdphoto4.wdp"/><Relationship Id="rId12" Type="http://schemas.openxmlformats.org/officeDocument/2006/relationships/image" Target="../media/image40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46.png"/><Relationship Id="rId5" Type="http://schemas.microsoft.com/office/2007/relationships/hdphoto" Target="../media/hdphoto5.wdp"/><Relationship Id="rId6" Type="http://schemas.openxmlformats.org/officeDocument/2006/relationships/image" Target="../media/image47.jpeg"/><Relationship Id="rId7" Type="http://schemas.microsoft.com/office/2007/relationships/hdphoto" Target="../media/hdphoto6.wdp"/><Relationship Id="rId8" Type="http://schemas.openxmlformats.org/officeDocument/2006/relationships/image" Target="../media/image49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51.png"/><Relationship Id="rId5" Type="http://schemas.openxmlformats.org/officeDocument/2006/relationships/image" Target="../media/image52.jpg"/><Relationship Id="rId6" Type="http://schemas.openxmlformats.org/officeDocument/2006/relationships/image" Target="../media/image53.jpg"/><Relationship Id="rId7" Type="http://schemas.openxmlformats.org/officeDocument/2006/relationships/image" Target="../media/image54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4" Type="http://schemas.openxmlformats.org/officeDocument/2006/relationships/image" Target="../media/image55.jpeg"/><Relationship Id="rId5" Type="http://schemas.microsoft.com/office/2007/relationships/hdphoto" Target="../media/hdphoto7.wdp"/><Relationship Id="rId6" Type="http://schemas.openxmlformats.org/officeDocument/2006/relationships/image" Target="../media/image56.jpeg"/><Relationship Id="rId7" Type="http://schemas.openxmlformats.org/officeDocument/2006/relationships/image" Target="../media/image57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4" Type="http://schemas.openxmlformats.org/officeDocument/2006/relationships/image" Target="../media/image58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3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45.xml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notesSlide" Target="../notesSlides/notesSlide49.xml"/><Relationship Id="rId5" Type="http://schemas.openxmlformats.org/officeDocument/2006/relationships/oleObject" Target="../embeddings/oleObject15.bin"/><Relationship Id="rId6" Type="http://schemas.openxmlformats.org/officeDocument/2006/relationships/image" Target="../media/image68.emf"/><Relationship Id="rId1" Type="http://schemas.openxmlformats.org/officeDocument/2006/relationships/vmlDrawing" Target="../drawings/vmlDrawing9.vml"/><Relationship Id="rId2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g"/><Relationship Id="rId12" Type="http://schemas.openxmlformats.org/officeDocument/2006/relationships/image" Target="../media/image17.jp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notesSlide" Target="../notesSlides/notesSlide50.xml"/><Relationship Id="rId5" Type="http://schemas.openxmlformats.org/officeDocument/2006/relationships/oleObject" Target="../embeddings/oleObject16.bin"/><Relationship Id="rId6" Type="http://schemas.openxmlformats.org/officeDocument/2006/relationships/image" Target="../media/image68.emf"/><Relationship Id="rId1" Type="http://schemas.openxmlformats.org/officeDocument/2006/relationships/vmlDrawing" Target="../drawings/vmlDrawing10.vml"/><Relationship Id="rId2" Type="http://schemas.openxmlformats.org/officeDocument/2006/relationships/tags" Target="../tags/tag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notesSlide" Target="../notesSlides/notesSlide51.xml"/><Relationship Id="rId5" Type="http://schemas.openxmlformats.org/officeDocument/2006/relationships/oleObject" Target="../embeddings/oleObject17.bin"/><Relationship Id="rId6" Type="http://schemas.openxmlformats.org/officeDocument/2006/relationships/image" Target="../media/image68.emf"/><Relationship Id="rId1" Type="http://schemas.openxmlformats.org/officeDocument/2006/relationships/vmlDrawing" Target="../drawings/vmlDrawing11.vml"/><Relationship Id="rId2" Type="http://schemas.openxmlformats.org/officeDocument/2006/relationships/tags" Target="../tags/tag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notesSlide" Target="../notesSlides/notesSlide52.xml"/><Relationship Id="rId5" Type="http://schemas.openxmlformats.org/officeDocument/2006/relationships/oleObject" Target="../embeddings/oleObject18.bin"/><Relationship Id="rId6" Type="http://schemas.openxmlformats.org/officeDocument/2006/relationships/image" Target="../media/image68.emf"/><Relationship Id="rId1" Type="http://schemas.openxmlformats.org/officeDocument/2006/relationships/vmlDrawing" Target="../drawings/vmlDrawing12.vml"/><Relationship Id="rId2" Type="http://schemas.openxmlformats.org/officeDocument/2006/relationships/tags" Target="../tags/tag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chart" Target="../charts/chart16.xml"/><Relationship Id="rId5" Type="http://schemas.openxmlformats.org/officeDocument/2006/relationships/chart" Target="../charts/chart17.xml"/><Relationship Id="rId6" Type="http://schemas.openxmlformats.org/officeDocument/2006/relationships/chart" Target="../charts/chart18.xml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4" Type="http://schemas.openxmlformats.org/officeDocument/2006/relationships/chart" Target="../charts/chart19.xml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18.xml"/><Relationship Id="rId3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g"/><Relationship Id="rId12" Type="http://schemas.openxmlformats.org/officeDocument/2006/relationships/image" Target="../media/image17.jp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4004"/>
            <a:ext cx="7772400" cy="147002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DeepDive: A Data Management System for Automatic Knowledge Base Construction</a:t>
            </a:r>
            <a:endParaRPr lang="en-US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45351"/>
            <a:ext cx="6400800" cy="120054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Lucida Grande"/>
                <a:cs typeface="Lucida Grande"/>
              </a:rPr>
              <a:t>Ce Zhang</a:t>
            </a:r>
          </a:p>
          <a:p>
            <a:r>
              <a:rPr lang="en-US" dirty="0" smtClean="0">
                <a:latin typeface="Lucida Grande"/>
                <a:cs typeface="Lucida Grande"/>
              </a:rPr>
              <a:t>Department of Computer Sciences</a:t>
            </a:r>
          </a:p>
          <a:p>
            <a:r>
              <a:rPr lang="en-US" dirty="0" smtClean="0">
                <a:latin typeface="Lucida Grande"/>
                <a:cs typeface="Lucida Grande"/>
              </a:rPr>
              <a:t>czhang@cs.wisc.edu</a:t>
            </a:r>
          </a:p>
        </p:txBody>
      </p:sp>
    </p:spTree>
    <p:extLst>
      <p:ext uri="{BB962C8B-B14F-4D97-AF65-F5344CB8AC3E}">
        <p14:creationId xmlns:p14="http://schemas.microsoft.com/office/powerpoint/2010/main" val="12532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</a:t>
            </a:r>
            <a:r>
              <a:rPr lang="en-US" dirty="0"/>
              <a:t>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9760" y="958295"/>
            <a:ext cx="917192" cy="8113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smtClean="0">
              <a:solidFill>
                <a:srgbClr val="FFFFFF"/>
              </a:solidFill>
              <a:latin typeface="Optima"/>
              <a:cs typeface="Optim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69760" y="2357060"/>
            <a:ext cx="917192" cy="8113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smtClean="0">
              <a:solidFill>
                <a:srgbClr val="FFFFFF"/>
              </a:solidFill>
              <a:latin typeface="Optima"/>
              <a:cs typeface="Opti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9761" y="3749952"/>
            <a:ext cx="917192" cy="8113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smtClean="0">
              <a:solidFill>
                <a:srgbClr val="FFFFFF"/>
              </a:solidFill>
              <a:latin typeface="Optima"/>
              <a:cs typeface="Opti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69761" y="5172236"/>
            <a:ext cx="917192" cy="8113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smtClean="0">
              <a:solidFill>
                <a:srgbClr val="FFFFFF"/>
              </a:solidFill>
              <a:latin typeface="Optima"/>
              <a:cs typeface="Opti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6952" y="958295"/>
            <a:ext cx="5103354" cy="811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Scalable Statistical Inference (via Gibbs sampling) over factor graphs.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86952" y="2357060"/>
            <a:ext cx="5103353" cy="811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Performant Statistical Learning on modern hardware.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6953" y="3749952"/>
            <a:ext cx="5103353" cy="811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Performant Iterative Feature Selection.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86953" y="5172236"/>
            <a:ext cx="5103353" cy="8113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Performant Iterative Feature Engineering.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0958" y="5983555"/>
            <a:ext cx="15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Optima"/>
                <a:cs typeface="Optima"/>
              </a:rPr>
              <a:t>[VLDB 2015]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4710" y="4561271"/>
            <a:ext cx="185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Optima"/>
                <a:cs typeface="Optima"/>
              </a:rPr>
              <a:t>[SIGMOD </a:t>
            </a:r>
            <a:r>
              <a:rPr lang="en-US" dirty="0" smtClean="0">
                <a:latin typeface="Optima"/>
                <a:cs typeface="Optima"/>
              </a:rPr>
              <a:t>2014]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90958" y="3136545"/>
            <a:ext cx="150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Optima"/>
                <a:cs typeface="Optima"/>
              </a:rPr>
              <a:t>[VLDB 2014]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4710" y="1769614"/>
            <a:ext cx="185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latin typeface="Optima"/>
                <a:cs typeface="Optima"/>
              </a:rPr>
              <a:t>[SIGMOD 2013]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58635" y="869499"/>
            <a:ext cx="6268246" cy="1273322"/>
          </a:xfrm>
          <a:prstGeom prst="rect">
            <a:avLst/>
          </a:prstGeom>
          <a:noFill/>
          <a:ln w="38100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err="1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58635" y="3643531"/>
            <a:ext cx="6268246" cy="1273322"/>
          </a:xfrm>
          <a:prstGeom prst="rect">
            <a:avLst/>
          </a:prstGeom>
          <a:noFill/>
          <a:ln w="38100" cmpd="sng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err="1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8835" y="958295"/>
            <a:ext cx="1289800" cy="2210084"/>
            <a:chOff x="268835" y="958295"/>
            <a:chExt cx="1289800" cy="2210084"/>
          </a:xfrm>
        </p:grpSpPr>
        <p:sp>
          <p:nvSpPr>
            <p:cNvPr id="17" name="TextBox 16"/>
            <p:cNvSpPr txBox="1"/>
            <p:nvPr/>
          </p:nvSpPr>
          <p:spPr>
            <a:xfrm rot="16200000">
              <a:off x="-150511" y="1567679"/>
              <a:ext cx="191591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latin typeface="Optima"/>
                  <a:cs typeface="Optima"/>
                </a:rPr>
                <a:t>Batch </a:t>
              </a:r>
            </a:p>
            <a:p>
              <a:pPr algn="ctr"/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latin typeface="Optima"/>
                  <a:cs typeface="Optima"/>
                </a:rPr>
                <a:t>Execution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72808" y="958295"/>
              <a:ext cx="185827" cy="221008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6186" y="3678272"/>
            <a:ext cx="1222469" cy="2486579"/>
            <a:chOff x="306186" y="3678272"/>
            <a:chExt cx="1222469" cy="2486579"/>
          </a:xfrm>
        </p:grpSpPr>
        <p:sp>
          <p:nvSpPr>
            <p:cNvPr id="18" name="TextBox 17"/>
            <p:cNvSpPr txBox="1"/>
            <p:nvPr/>
          </p:nvSpPr>
          <p:spPr>
            <a:xfrm rot="16200000">
              <a:off x="-398495" y="4382953"/>
              <a:ext cx="248657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latin typeface="Optima"/>
                  <a:cs typeface="Optima"/>
                </a:rPr>
                <a:t>Incremental</a:t>
              </a:r>
            </a:p>
            <a:p>
              <a:pPr algn="ctr"/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latin typeface="Optima"/>
                  <a:cs typeface="Optima"/>
                </a:rPr>
                <a:t>Maintenance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72808" y="3749953"/>
              <a:ext cx="155847" cy="223360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8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7162" y="2953061"/>
            <a:ext cx="6223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Optima"/>
                <a:cs typeface="Optima"/>
              </a:rPr>
              <a:t>Scalable Gibbs Sampling: System Elementary</a:t>
            </a:r>
          </a:p>
        </p:txBody>
      </p:sp>
    </p:spTree>
    <p:extLst>
      <p:ext uri="{BB962C8B-B14F-4D97-AF65-F5344CB8AC3E}">
        <p14:creationId xmlns:p14="http://schemas.microsoft.com/office/powerpoint/2010/main" val="16002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4858"/>
            <a:ext cx="8153400" cy="990600"/>
          </a:xfrm>
        </p:spPr>
        <p:txBody>
          <a:bodyPr/>
          <a:lstStyle/>
          <a:p>
            <a:r>
              <a:rPr lang="en-US" dirty="0" smtClean="0"/>
              <a:t>Scalable Gibbs Sampling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197338" y="1791623"/>
            <a:ext cx="4162698" cy="39894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Optima" charset="0"/>
                <a:ea typeface="Optima" charset="0"/>
                <a:cs typeface="Optima" charset="0"/>
              </a:rPr>
              <a:t>Goal</a:t>
            </a:r>
            <a:endParaRPr lang="en-US" sz="2400" b="1" dirty="0"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97338" y="2190566"/>
            <a:ext cx="4162699" cy="6536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</a:rPr>
              <a:t>Scalable Statistical Inference</a:t>
            </a:r>
            <a:endParaRPr lang="en-US" sz="2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97337" y="2970949"/>
            <a:ext cx="4162695" cy="3989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Optima" charset="0"/>
                <a:ea typeface="Optima" charset="0"/>
                <a:cs typeface="Optima" charset="0"/>
              </a:rPr>
              <a:t>Contributions</a:t>
            </a:r>
            <a:endParaRPr lang="en-US" sz="2400" b="1" dirty="0"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97338" y="3371246"/>
            <a:ext cx="4162696" cy="925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</a:rPr>
              <a:t>Reexamine the impact of classical DB tradeoffs to Gibbs sampling.</a:t>
            </a:r>
            <a:endParaRPr lang="en-US" sz="2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66277" y="1901796"/>
            <a:ext cx="4162699" cy="4295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</a:rPr>
              <a:t>Terabytes-scale databases</a:t>
            </a:r>
            <a:endParaRPr lang="en-US" sz="2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66277" y="2412656"/>
            <a:ext cx="4162699" cy="4315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</a:rPr>
              <a:t>Data stored in different storages</a:t>
            </a:r>
            <a:endParaRPr lang="en-US" sz="2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60029" y="2119404"/>
            <a:ext cx="406260" cy="0"/>
          </a:xfrm>
          <a:prstGeom prst="line">
            <a:avLst/>
          </a:prstGeom>
          <a:ln w="539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766288" y="3060121"/>
            <a:ext cx="4162696" cy="3714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</a:rPr>
              <a:t>Materialization</a:t>
            </a:r>
            <a:endParaRPr lang="en-US" sz="2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66284" y="3489712"/>
            <a:ext cx="4162696" cy="3714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</a:rPr>
              <a:t>Page-oriented Layout</a:t>
            </a:r>
            <a:endParaRPr lang="en-US" sz="2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66284" y="3925227"/>
            <a:ext cx="4162696" cy="3714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Optima" charset="0"/>
                <a:ea typeface="Optima" charset="0"/>
                <a:cs typeface="Optima" charset="0"/>
              </a:rPr>
              <a:t>Buffer replacement</a:t>
            </a:r>
            <a:endParaRPr lang="en-US" sz="2000" dirty="0">
              <a:solidFill>
                <a:schemeClr val="tx1"/>
              </a:solidFill>
              <a:latin typeface="Optima" charset="0"/>
              <a:ea typeface="Optima" charset="0"/>
              <a:cs typeface="Optima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360037" y="3268904"/>
            <a:ext cx="406252" cy="0"/>
          </a:xfrm>
          <a:prstGeom prst="line">
            <a:avLst/>
          </a:prstGeom>
          <a:ln w="53975">
            <a:solidFill>
              <a:schemeClr val="accent1">
                <a:lumMod val="50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360037" y="3680212"/>
            <a:ext cx="406252" cy="0"/>
          </a:xfrm>
          <a:prstGeom prst="line">
            <a:avLst/>
          </a:prstGeom>
          <a:ln w="53975">
            <a:solidFill>
              <a:schemeClr val="accent1">
                <a:lumMod val="50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360037" y="4091521"/>
            <a:ext cx="406252" cy="0"/>
          </a:xfrm>
          <a:prstGeom prst="line">
            <a:avLst/>
          </a:prstGeom>
          <a:ln w="53975">
            <a:solidFill>
              <a:schemeClr val="accent1">
                <a:lumMod val="50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60037" y="2617015"/>
            <a:ext cx="406260" cy="0"/>
          </a:xfrm>
          <a:prstGeom prst="line">
            <a:avLst/>
          </a:prstGeom>
          <a:ln w="53975">
            <a:solidFill>
              <a:schemeClr val="tx1">
                <a:lumMod val="65000"/>
                <a:lumOff val="35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97331" y="4393235"/>
            <a:ext cx="8731645" cy="3989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Optima" charset="0"/>
                <a:ea typeface="Optima" charset="0"/>
                <a:cs typeface="Optima" charset="0"/>
              </a:rPr>
              <a:t>Run inference on 6TB factor graphs on a single machine in 1 day</a:t>
            </a:r>
            <a:endParaRPr lang="en-US" sz="2200" dirty="0"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97339" y="4870604"/>
            <a:ext cx="8731645" cy="3989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Optima" charset="0"/>
                <a:ea typeface="Optima" charset="0"/>
                <a:cs typeface="Optima" charset="0"/>
              </a:rPr>
              <a:t>Topic modeling and relation extraction of 1 billion words everyday</a:t>
            </a:r>
            <a:endParaRPr lang="en-US" sz="2200" dirty="0">
              <a:latin typeface="Optima" charset="0"/>
              <a:ea typeface="Optima" charset="0"/>
              <a:cs typeface="Optim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5921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[SIGMOD 2013]</a:t>
            </a:r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9" grpId="0" animBg="1"/>
      <p:bldP spid="80" grpId="0" animBg="1"/>
      <p:bldP spid="33" grpId="0" animBg="1"/>
      <p:bldP spid="34" grpId="0" animBg="1"/>
      <p:bldP spid="43" grpId="0" animBg="1"/>
      <p:bldP spid="44" grpId="0" animBg="1"/>
      <p:bldP spid="45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37949"/>
            <a:ext cx="8153400" cy="28445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Background: Gibbs sampling &amp; factor graph</a:t>
            </a:r>
          </a:p>
          <a:p>
            <a:endParaRPr lang="en-US" dirty="0" smtClean="0"/>
          </a:p>
          <a:p>
            <a:r>
              <a:rPr lang="en-US" dirty="0" smtClean="0"/>
              <a:t>Elementary</a:t>
            </a:r>
          </a:p>
          <a:p>
            <a:endParaRPr lang="en-US" dirty="0" smtClean="0"/>
          </a:p>
          <a:p>
            <a:r>
              <a:rPr lang="en-US" dirty="0" smtClean="0"/>
              <a:t>Experimental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187389" y="3508931"/>
            <a:ext cx="8749361" cy="3989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Gibbs Sampling</a:t>
            </a:r>
            <a:endParaRPr lang="en-US" sz="2400" dirty="0"/>
          </a:p>
        </p:txBody>
      </p:sp>
      <p:sp>
        <p:nvSpPr>
          <p:cNvPr id="65" name="Rectangle 64"/>
          <p:cNvSpPr/>
          <p:nvPr/>
        </p:nvSpPr>
        <p:spPr>
          <a:xfrm>
            <a:off x="187388" y="3907874"/>
            <a:ext cx="8749361" cy="2563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07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Background: Gibbs Sampling &amp; Factor Graph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22119" y="1194660"/>
            <a:ext cx="107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Variables</a:t>
            </a:r>
            <a:endParaRPr lang="en-US" u="sng" dirty="0"/>
          </a:p>
        </p:txBody>
      </p:sp>
      <p:sp>
        <p:nvSpPr>
          <p:cNvPr id="49" name="TextBox 48"/>
          <p:cNvSpPr txBox="1"/>
          <p:nvPr/>
        </p:nvSpPr>
        <p:spPr>
          <a:xfrm>
            <a:off x="1515292" y="1192696"/>
            <a:ext cx="83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Factors</a:t>
            </a:r>
            <a:endParaRPr lang="en-US" u="sng" dirty="0"/>
          </a:p>
        </p:txBody>
      </p:sp>
      <p:sp>
        <p:nvSpPr>
          <p:cNvPr id="52" name="Rectangle 51"/>
          <p:cNvSpPr/>
          <p:nvPr/>
        </p:nvSpPr>
        <p:spPr>
          <a:xfrm>
            <a:off x="2263124" y="1637614"/>
            <a:ext cx="4622916" cy="5732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907361"/>
              </p:ext>
            </p:extLst>
          </p:nvPr>
        </p:nvGraphicFramePr>
        <p:xfrm>
          <a:off x="5096899" y="1618785"/>
          <a:ext cx="17018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0" name="Equation" r:id="rId4" imgW="1498600" imgH="533400" progId="Equation.DSMT4">
                  <p:embed/>
                </p:oleObj>
              </mc:Choice>
              <mc:Fallback>
                <p:oleObj name="Equation" r:id="rId4" imgW="14986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6899" y="1618785"/>
                        <a:ext cx="1701800" cy="604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2263124" y="1643286"/>
            <a:ext cx="2812721" cy="5675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30280" y="1577436"/>
            <a:ext cx="258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If we set v</a:t>
            </a:r>
            <a:r>
              <a:rPr lang="en-US" baseline="-25000" dirty="0" smtClean="0">
                <a:solidFill>
                  <a:srgbClr val="FFFFFF"/>
                </a:solidFill>
              </a:rPr>
              <a:t>1</a:t>
            </a:r>
            <a:r>
              <a:rPr lang="en-US" dirty="0" smtClean="0">
                <a:solidFill>
                  <a:srgbClr val="FFFFFF"/>
                </a:solidFill>
              </a:rPr>
              <a:t> to True, we are rewarded by 5 points!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62260" y="2296867"/>
            <a:ext cx="4623730" cy="5732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13083"/>
              </p:ext>
            </p:extLst>
          </p:nvPr>
        </p:nvGraphicFramePr>
        <p:xfrm>
          <a:off x="5087184" y="2299823"/>
          <a:ext cx="17033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1" name="Equation" r:id="rId6" imgW="1498600" imgH="533400" progId="Equation.DSMT4">
                  <p:embed/>
                </p:oleObj>
              </mc:Choice>
              <mc:Fallback>
                <p:oleObj name="Equation" r:id="rId6" imgW="14986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7184" y="2299823"/>
                        <a:ext cx="1703388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2262259" y="2302539"/>
            <a:ext cx="2813585" cy="56757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30281" y="2245683"/>
            <a:ext cx="309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If we set v</a:t>
            </a:r>
            <a:r>
              <a:rPr lang="en-US" baseline="-25000" dirty="0" smtClean="0">
                <a:solidFill>
                  <a:srgbClr val="FFFFFF"/>
                </a:solidFill>
              </a:rPr>
              <a:t>2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and v</a:t>
            </a:r>
            <a:r>
              <a:rPr lang="en-US" baseline="-25000" dirty="0" smtClean="0">
                <a:solidFill>
                  <a:srgbClr val="FFFFFF"/>
                </a:solidFill>
              </a:rPr>
              <a:t>3</a:t>
            </a:r>
            <a:r>
              <a:rPr lang="en-US" dirty="0" smtClean="0">
                <a:solidFill>
                  <a:srgbClr val="FFFFFF"/>
                </a:solidFill>
              </a:rPr>
              <a:t> to the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same, we get 10 more points!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947450" y="1637614"/>
            <a:ext cx="1989300" cy="3989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Probability</a:t>
            </a:r>
            <a:endParaRPr lang="en-US" sz="2400" dirty="0"/>
          </a:p>
        </p:txBody>
      </p:sp>
      <p:sp>
        <p:nvSpPr>
          <p:cNvPr id="62" name="Rectangle 61"/>
          <p:cNvSpPr/>
          <p:nvPr/>
        </p:nvSpPr>
        <p:spPr>
          <a:xfrm>
            <a:off x="6947450" y="2024788"/>
            <a:ext cx="1989300" cy="84532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41351"/>
              </p:ext>
            </p:extLst>
          </p:nvPr>
        </p:nvGraphicFramePr>
        <p:xfrm>
          <a:off x="7631514" y="2096159"/>
          <a:ext cx="631929" cy="469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2" name="Equation" r:id="rId8" imgW="152400" imgH="114300" progId="Equation.DSMT4">
                  <p:embed/>
                </p:oleObj>
              </mc:Choice>
              <mc:Fallback>
                <p:oleObj name="Equation" r:id="rId8" imgW="152400" imgH="11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31514" y="2096159"/>
                        <a:ext cx="631929" cy="469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74112"/>
              </p:ext>
            </p:extLst>
          </p:nvPr>
        </p:nvGraphicFramePr>
        <p:xfrm>
          <a:off x="7081217" y="2455721"/>
          <a:ext cx="1767144" cy="32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3" name="Equation" r:id="rId10" imgW="1079500" imgH="203200" progId="Equation.DSMT4">
                  <p:embed/>
                </p:oleObj>
              </mc:Choice>
              <mc:Fallback>
                <p:oleObj name="Equation" r:id="rId10" imgW="1079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81217" y="2455721"/>
                        <a:ext cx="1767144" cy="329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62035" y="3917412"/>
            <a:ext cx="4593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Initialize variables with a random assignment.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3062035" y="4186877"/>
            <a:ext cx="287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For each random variable: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89506" y="4457582"/>
            <a:ext cx="5628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2.1 Calculate the points we earn for each assignment</a:t>
            </a:r>
          </a:p>
          <a:p>
            <a:r>
              <a:rPr lang="en-US" dirty="0"/>
              <a:t>		e.g.,	v2</a:t>
            </a:r>
            <a:r>
              <a:rPr lang="en-US" dirty="0" smtClean="0"/>
              <a:t>=</a:t>
            </a:r>
            <a:r>
              <a:rPr lang="en-US" dirty="0"/>
              <a:t>		</a:t>
            </a:r>
            <a:r>
              <a:rPr lang="en-US" dirty="0" smtClean="0"/>
              <a:t>0 </a:t>
            </a:r>
            <a:r>
              <a:rPr lang="en-US" dirty="0"/>
              <a:t>points</a:t>
            </a:r>
          </a:p>
          <a:p>
            <a:r>
              <a:rPr lang="en-US" dirty="0"/>
              <a:t>                     	v2</a:t>
            </a:r>
            <a:r>
              <a:rPr lang="en-US" dirty="0" smtClean="0"/>
              <a:t>=</a:t>
            </a:r>
            <a:r>
              <a:rPr lang="en-US" dirty="0"/>
              <a:t>		</a:t>
            </a:r>
            <a:r>
              <a:rPr lang="en-US" dirty="0" smtClean="0"/>
              <a:t>10 points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832042" y="5231692"/>
            <a:ext cx="5858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	2.2 Randomly pick one </a:t>
            </a:r>
            <a:r>
              <a:rPr lang="en-US" dirty="0" smtClean="0"/>
              <a:t>assignment:</a:t>
            </a:r>
          </a:p>
          <a:p>
            <a:r>
              <a:rPr lang="en-US" dirty="0"/>
              <a:t>	</a:t>
            </a:r>
            <a:r>
              <a:rPr lang="en-US" dirty="0" smtClean="0"/>
              <a:t>		e.g.,	P(v2=	)= </a:t>
            </a:r>
            <a:r>
              <a:rPr lang="en-US" dirty="0" err="1" smtClean="0"/>
              <a:t>exp</a:t>
            </a:r>
            <a:r>
              <a:rPr lang="en-US" dirty="0" smtClean="0"/>
              <a:t>(0)/(</a:t>
            </a:r>
            <a:r>
              <a:rPr lang="en-US" dirty="0" err="1" smtClean="0"/>
              <a:t>exp</a:t>
            </a:r>
            <a:r>
              <a:rPr lang="en-US" dirty="0" smtClean="0"/>
              <a:t>(0)+</a:t>
            </a:r>
            <a:r>
              <a:rPr lang="en-US" dirty="0" err="1" smtClean="0"/>
              <a:t>exp</a:t>
            </a:r>
            <a:r>
              <a:rPr lang="en-US" dirty="0" smtClean="0"/>
              <a:t>(10))</a:t>
            </a:r>
            <a:endParaRPr lang="en-US" dirty="0"/>
          </a:p>
          <a:p>
            <a:r>
              <a:rPr lang="en-US" dirty="0"/>
              <a:t>				</a:t>
            </a:r>
            <a:r>
              <a:rPr lang="en-US" dirty="0" smtClean="0"/>
              <a:t>P</a:t>
            </a:r>
            <a:r>
              <a:rPr lang="en-US" dirty="0"/>
              <a:t>(v2</a:t>
            </a:r>
            <a:r>
              <a:rPr lang="en-US" dirty="0" smtClean="0"/>
              <a:t>=	)= </a:t>
            </a:r>
            <a:r>
              <a:rPr lang="en-US" dirty="0" err="1" smtClean="0"/>
              <a:t>exp</a:t>
            </a:r>
            <a:r>
              <a:rPr lang="en-US" dirty="0" smtClean="0"/>
              <a:t>(10</a:t>
            </a:r>
            <a:r>
              <a:rPr lang="en-US" dirty="0"/>
              <a:t>)/(</a:t>
            </a:r>
            <a:r>
              <a:rPr lang="en-US" dirty="0" err="1"/>
              <a:t>exp</a:t>
            </a:r>
            <a:r>
              <a:rPr lang="en-US" dirty="0"/>
              <a:t>(0)+</a:t>
            </a:r>
            <a:r>
              <a:rPr lang="en-US" dirty="0" err="1"/>
              <a:t>exp</a:t>
            </a:r>
            <a:r>
              <a:rPr lang="en-US" dirty="0"/>
              <a:t>(10)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062035" y="6075974"/>
            <a:ext cx="631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3. Generate one sample. </a:t>
            </a:r>
            <a:r>
              <a:rPr lang="en-US" dirty="0" err="1" smtClean="0"/>
              <a:t>Goto</a:t>
            </a:r>
            <a:r>
              <a:rPr lang="en-US" dirty="0" smtClean="0"/>
              <a:t> </a:t>
            </a:r>
            <a:r>
              <a:rPr lang="en-US" dirty="0"/>
              <a:t>2 if we want more samples.</a:t>
            </a:r>
          </a:p>
        </p:txBody>
      </p:sp>
      <p:sp>
        <p:nvSpPr>
          <p:cNvPr id="140" name="Hexagon 139"/>
          <p:cNvSpPr/>
          <p:nvPr/>
        </p:nvSpPr>
        <p:spPr>
          <a:xfrm>
            <a:off x="7923007" y="3980301"/>
            <a:ext cx="328927" cy="283558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F</a:t>
            </a:r>
            <a:endParaRPr lang="en-US" sz="1500" dirty="0"/>
          </a:p>
        </p:txBody>
      </p:sp>
      <p:sp>
        <p:nvSpPr>
          <p:cNvPr id="141" name="Hexagon 140"/>
          <p:cNvSpPr/>
          <p:nvPr/>
        </p:nvSpPr>
        <p:spPr>
          <a:xfrm>
            <a:off x="7567536" y="3980301"/>
            <a:ext cx="328927" cy="283558"/>
          </a:xfrm>
          <a:prstGeom prst="hexagon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T</a:t>
            </a:r>
          </a:p>
        </p:txBody>
      </p:sp>
      <p:sp>
        <p:nvSpPr>
          <p:cNvPr id="142" name="Hexagon 141"/>
          <p:cNvSpPr/>
          <p:nvPr/>
        </p:nvSpPr>
        <p:spPr>
          <a:xfrm>
            <a:off x="5128410" y="4791323"/>
            <a:ext cx="328927" cy="283558"/>
          </a:xfrm>
          <a:prstGeom prst="hexagon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T</a:t>
            </a:r>
          </a:p>
        </p:txBody>
      </p:sp>
      <p:sp>
        <p:nvSpPr>
          <p:cNvPr id="143" name="Hexagon 142"/>
          <p:cNvSpPr/>
          <p:nvPr/>
        </p:nvSpPr>
        <p:spPr>
          <a:xfrm>
            <a:off x="5128410" y="5074881"/>
            <a:ext cx="328927" cy="283558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F</a:t>
            </a:r>
            <a:endParaRPr lang="en-US" sz="1500" dirty="0"/>
          </a:p>
        </p:txBody>
      </p:sp>
      <p:sp>
        <p:nvSpPr>
          <p:cNvPr id="144" name="Hexagon 143"/>
          <p:cNvSpPr/>
          <p:nvPr/>
        </p:nvSpPr>
        <p:spPr>
          <a:xfrm>
            <a:off x="5321307" y="5557776"/>
            <a:ext cx="328927" cy="283558"/>
          </a:xfrm>
          <a:prstGeom prst="hexagon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T</a:t>
            </a:r>
          </a:p>
        </p:txBody>
      </p:sp>
      <p:sp>
        <p:nvSpPr>
          <p:cNvPr id="145" name="Hexagon 144"/>
          <p:cNvSpPr/>
          <p:nvPr/>
        </p:nvSpPr>
        <p:spPr>
          <a:xfrm>
            <a:off x="5321307" y="5841334"/>
            <a:ext cx="328927" cy="283558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F</a:t>
            </a:r>
            <a:endParaRPr lang="en-US" sz="1500" dirty="0"/>
          </a:p>
        </p:txBody>
      </p:sp>
      <p:cxnSp>
        <p:nvCxnSpPr>
          <p:cNvPr id="147" name="Straight Connector 146"/>
          <p:cNvCxnSpPr>
            <a:stCxn id="151" idx="6"/>
            <a:endCxn id="157" idx="1"/>
          </p:cNvCxnSpPr>
          <p:nvPr/>
        </p:nvCxnSpPr>
        <p:spPr>
          <a:xfrm flipV="1">
            <a:off x="1251040" y="1913584"/>
            <a:ext cx="490063" cy="5671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160" idx="1"/>
          </p:cNvCxnSpPr>
          <p:nvPr/>
        </p:nvCxnSpPr>
        <p:spPr>
          <a:xfrm flipV="1">
            <a:off x="1137304" y="2558693"/>
            <a:ext cx="603799" cy="547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54" idx="6"/>
            <a:endCxn id="160" idx="1"/>
          </p:cNvCxnSpPr>
          <p:nvPr/>
        </p:nvCxnSpPr>
        <p:spPr>
          <a:xfrm flipV="1">
            <a:off x="1251040" y="2558693"/>
            <a:ext cx="490063" cy="640578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/>
          <p:cNvGrpSpPr/>
          <p:nvPr/>
        </p:nvGrpSpPr>
        <p:grpSpPr>
          <a:xfrm>
            <a:off x="808794" y="1686938"/>
            <a:ext cx="442246" cy="453440"/>
            <a:chOff x="612648" y="2721777"/>
            <a:chExt cx="442246" cy="453440"/>
          </a:xfrm>
        </p:grpSpPr>
        <p:sp>
          <p:nvSpPr>
            <p:cNvPr id="151" name="Oval 150"/>
            <p:cNvSpPr/>
            <p:nvPr/>
          </p:nvSpPr>
          <p:spPr>
            <a:xfrm>
              <a:off x="612648" y="2732971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667470" y="2721777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808794" y="2959876"/>
            <a:ext cx="442246" cy="460518"/>
            <a:chOff x="612648" y="3994715"/>
            <a:chExt cx="442246" cy="460518"/>
          </a:xfrm>
        </p:grpSpPr>
        <p:sp>
          <p:nvSpPr>
            <p:cNvPr id="154" name="Oval 153"/>
            <p:cNvSpPr/>
            <p:nvPr/>
          </p:nvSpPr>
          <p:spPr>
            <a:xfrm>
              <a:off x="612648" y="4012987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71393" y="3994715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/>
                <a:t>3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1741103" y="1692374"/>
            <a:ext cx="359145" cy="391304"/>
            <a:chOff x="1610225" y="2727213"/>
            <a:chExt cx="359145" cy="391304"/>
          </a:xfrm>
        </p:grpSpPr>
        <p:sp>
          <p:nvSpPr>
            <p:cNvPr id="157" name="Rectangle 156"/>
            <p:cNvSpPr/>
            <p:nvPr/>
          </p:nvSpPr>
          <p:spPr>
            <a:xfrm>
              <a:off x="1610225" y="2778328"/>
              <a:ext cx="340189" cy="3401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622926" y="2727213"/>
              <a:ext cx="34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1741103" y="2338030"/>
            <a:ext cx="361715" cy="390757"/>
            <a:chOff x="1610225" y="3372869"/>
            <a:chExt cx="361715" cy="390757"/>
          </a:xfrm>
        </p:grpSpPr>
        <p:sp>
          <p:nvSpPr>
            <p:cNvPr id="160" name="Rectangle 159"/>
            <p:cNvSpPr/>
            <p:nvPr/>
          </p:nvSpPr>
          <p:spPr>
            <a:xfrm>
              <a:off x="1610225" y="3423437"/>
              <a:ext cx="340189" cy="3401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625496" y="3372869"/>
              <a:ext cx="34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62" name="Hexagon 161"/>
          <p:cNvSpPr/>
          <p:nvPr/>
        </p:nvSpPr>
        <p:spPr>
          <a:xfrm>
            <a:off x="170143" y="1764354"/>
            <a:ext cx="365315" cy="314927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163" name="Straight Connector 162"/>
          <p:cNvCxnSpPr>
            <a:stCxn id="151" idx="2"/>
            <a:endCxn id="162" idx="0"/>
          </p:cNvCxnSpPr>
          <p:nvPr/>
        </p:nvCxnSpPr>
        <p:spPr>
          <a:xfrm flipH="1">
            <a:off x="535458" y="1919255"/>
            <a:ext cx="273336" cy="2563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Hexagon 163"/>
          <p:cNvSpPr/>
          <p:nvPr/>
        </p:nvSpPr>
        <p:spPr>
          <a:xfrm>
            <a:off x="170143" y="2405568"/>
            <a:ext cx="365315" cy="314927"/>
          </a:xfrm>
          <a:prstGeom prst="hexagon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165" name="Straight Connector 164"/>
          <p:cNvCxnSpPr>
            <a:endCxn id="164" idx="0"/>
          </p:cNvCxnSpPr>
          <p:nvPr/>
        </p:nvCxnSpPr>
        <p:spPr>
          <a:xfrm flipH="1">
            <a:off x="535458" y="2560469"/>
            <a:ext cx="273336" cy="2563"/>
          </a:xfrm>
          <a:prstGeom prst="line">
            <a:avLst/>
          </a:prstGeom>
          <a:ln w="50800">
            <a:solidFill>
              <a:srgbClr val="BA8F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6" name="Hexagon 165"/>
          <p:cNvSpPr/>
          <p:nvPr/>
        </p:nvSpPr>
        <p:spPr>
          <a:xfrm>
            <a:off x="170143" y="3041807"/>
            <a:ext cx="365315" cy="314927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167" name="Straight Connector 166"/>
          <p:cNvCxnSpPr>
            <a:endCxn id="166" idx="0"/>
          </p:cNvCxnSpPr>
          <p:nvPr/>
        </p:nvCxnSpPr>
        <p:spPr>
          <a:xfrm flipH="1">
            <a:off x="535458" y="3196708"/>
            <a:ext cx="273336" cy="2563"/>
          </a:xfrm>
          <a:prstGeom prst="line">
            <a:avLst/>
          </a:prstGeom>
          <a:ln w="50800">
            <a:solidFill>
              <a:srgbClr val="BA8F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8" name="Group 167"/>
          <p:cNvGrpSpPr/>
          <p:nvPr/>
        </p:nvGrpSpPr>
        <p:grpSpPr>
          <a:xfrm>
            <a:off x="809898" y="2323546"/>
            <a:ext cx="442246" cy="455717"/>
            <a:chOff x="612648" y="3359485"/>
            <a:chExt cx="442246" cy="455717"/>
          </a:xfrm>
        </p:grpSpPr>
        <p:sp>
          <p:nvSpPr>
            <p:cNvPr id="169" name="Oval 168"/>
            <p:cNvSpPr/>
            <p:nvPr/>
          </p:nvSpPr>
          <p:spPr>
            <a:xfrm>
              <a:off x="612648" y="3372956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671393" y="3359485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/>
                <a:t>2</a:t>
              </a:r>
            </a:p>
          </p:txBody>
        </p:sp>
      </p:grpSp>
      <p:cxnSp>
        <p:nvCxnSpPr>
          <p:cNvPr id="179" name="Straight Connector 178"/>
          <p:cNvCxnSpPr>
            <a:stCxn id="183" idx="6"/>
            <a:endCxn id="189" idx="1"/>
          </p:cNvCxnSpPr>
          <p:nvPr/>
        </p:nvCxnSpPr>
        <p:spPr>
          <a:xfrm flipV="1">
            <a:off x="1762585" y="4366877"/>
            <a:ext cx="490063" cy="5671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endCxn id="192" idx="1"/>
          </p:cNvCxnSpPr>
          <p:nvPr/>
        </p:nvCxnSpPr>
        <p:spPr>
          <a:xfrm flipV="1">
            <a:off x="1648849" y="5011986"/>
            <a:ext cx="603799" cy="547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186" idx="6"/>
            <a:endCxn id="192" idx="1"/>
          </p:cNvCxnSpPr>
          <p:nvPr/>
        </p:nvCxnSpPr>
        <p:spPr>
          <a:xfrm flipV="1">
            <a:off x="1762585" y="5011986"/>
            <a:ext cx="490063" cy="640578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/>
          <p:cNvGrpSpPr/>
          <p:nvPr/>
        </p:nvGrpSpPr>
        <p:grpSpPr>
          <a:xfrm>
            <a:off x="1320339" y="4140231"/>
            <a:ext cx="442246" cy="453440"/>
            <a:chOff x="612648" y="2721777"/>
            <a:chExt cx="442246" cy="453440"/>
          </a:xfrm>
        </p:grpSpPr>
        <p:sp>
          <p:nvSpPr>
            <p:cNvPr id="183" name="Oval 182"/>
            <p:cNvSpPr/>
            <p:nvPr/>
          </p:nvSpPr>
          <p:spPr>
            <a:xfrm>
              <a:off x="612648" y="2732971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667470" y="2721777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1320339" y="5413169"/>
            <a:ext cx="442246" cy="460518"/>
            <a:chOff x="612648" y="3994715"/>
            <a:chExt cx="442246" cy="460518"/>
          </a:xfrm>
        </p:grpSpPr>
        <p:sp>
          <p:nvSpPr>
            <p:cNvPr id="186" name="Oval 185"/>
            <p:cNvSpPr/>
            <p:nvPr/>
          </p:nvSpPr>
          <p:spPr>
            <a:xfrm>
              <a:off x="612648" y="4012987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671393" y="3994715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/>
                <a:t>3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2252648" y="4145667"/>
            <a:ext cx="359145" cy="391304"/>
            <a:chOff x="1610225" y="2727213"/>
            <a:chExt cx="359145" cy="391304"/>
          </a:xfrm>
        </p:grpSpPr>
        <p:sp>
          <p:nvSpPr>
            <p:cNvPr id="189" name="Rectangle 188"/>
            <p:cNvSpPr/>
            <p:nvPr/>
          </p:nvSpPr>
          <p:spPr>
            <a:xfrm>
              <a:off x="1610225" y="2778328"/>
              <a:ext cx="340189" cy="3401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622926" y="2727213"/>
              <a:ext cx="34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252648" y="4791323"/>
            <a:ext cx="361715" cy="390757"/>
            <a:chOff x="1610225" y="3372869"/>
            <a:chExt cx="361715" cy="390757"/>
          </a:xfrm>
        </p:grpSpPr>
        <p:sp>
          <p:nvSpPr>
            <p:cNvPr id="192" name="Rectangle 191"/>
            <p:cNvSpPr/>
            <p:nvPr/>
          </p:nvSpPr>
          <p:spPr>
            <a:xfrm>
              <a:off x="1610225" y="3423437"/>
              <a:ext cx="340189" cy="3401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625496" y="3372869"/>
              <a:ext cx="34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94" name="Hexagon 193"/>
          <p:cNvSpPr/>
          <p:nvPr/>
        </p:nvSpPr>
        <p:spPr>
          <a:xfrm>
            <a:off x="681688" y="4217647"/>
            <a:ext cx="365315" cy="314927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195" name="Straight Connector 194"/>
          <p:cNvCxnSpPr>
            <a:stCxn id="183" idx="2"/>
            <a:endCxn id="194" idx="0"/>
          </p:cNvCxnSpPr>
          <p:nvPr/>
        </p:nvCxnSpPr>
        <p:spPr>
          <a:xfrm flipH="1">
            <a:off x="1047003" y="4372548"/>
            <a:ext cx="273336" cy="2563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Hexagon 195"/>
          <p:cNvSpPr/>
          <p:nvPr/>
        </p:nvSpPr>
        <p:spPr>
          <a:xfrm>
            <a:off x="681688" y="4858861"/>
            <a:ext cx="365315" cy="314927"/>
          </a:xfrm>
          <a:prstGeom prst="hexagon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197" name="Straight Connector 196"/>
          <p:cNvCxnSpPr>
            <a:endCxn id="196" idx="0"/>
          </p:cNvCxnSpPr>
          <p:nvPr/>
        </p:nvCxnSpPr>
        <p:spPr>
          <a:xfrm flipH="1">
            <a:off x="1047003" y="5013762"/>
            <a:ext cx="273336" cy="2563"/>
          </a:xfrm>
          <a:prstGeom prst="line">
            <a:avLst/>
          </a:prstGeom>
          <a:ln w="50800">
            <a:solidFill>
              <a:srgbClr val="BA8F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Hexagon 197"/>
          <p:cNvSpPr/>
          <p:nvPr/>
        </p:nvSpPr>
        <p:spPr>
          <a:xfrm>
            <a:off x="681688" y="5495100"/>
            <a:ext cx="365315" cy="314927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199" name="Straight Connector 198"/>
          <p:cNvCxnSpPr>
            <a:endCxn id="198" idx="0"/>
          </p:cNvCxnSpPr>
          <p:nvPr/>
        </p:nvCxnSpPr>
        <p:spPr>
          <a:xfrm flipH="1">
            <a:off x="1047003" y="5650001"/>
            <a:ext cx="273336" cy="2563"/>
          </a:xfrm>
          <a:prstGeom prst="line">
            <a:avLst/>
          </a:prstGeom>
          <a:ln w="50800">
            <a:solidFill>
              <a:srgbClr val="BA8F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0" name="Group 199"/>
          <p:cNvGrpSpPr/>
          <p:nvPr/>
        </p:nvGrpSpPr>
        <p:grpSpPr>
          <a:xfrm>
            <a:off x="1321443" y="4776839"/>
            <a:ext cx="442246" cy="455717"/>
            <a:chOff x="612648" y="3359485"/>
            <a:chExt cx="442246" cy="455717"/>
          </a:xfrm>
        </p:grpSpPr>
        <p:sp>
          <p:nvSpPr>
            <p:cNvPr id="201" name="Oval 200"/>
            <p:cNvSpPr/>
            <p:nvPr/>
          </p:nvSpPr>
          <p:spPr>
            <a:xfrm>
              <a:off x="612648" y="3372956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671393" y="3359485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/>
                <a:t>2</a:t>
              </a:r>
            </a:p>
          </p:txBody>
        </p:sp>
      </p:grpSp>
      <p:sp>
        <p:nvSpPr>
          <p:cNvPr id="83" name="Hexagon 82"/>
          <p:cNvSpPr/>
          <p:nvPr/>
        </p:nvSpPr>
        <p:spPr>
          <a:xfrm>
            <a:off x="685985" y="4854522"/>
            <a:ext cx="365315" cy="314927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18241" y="4733916"/>
            <a:ext cx="1360411" cy="1167600"/>
          </a:xfrm>
          <a:prstGeom prst="roundRect">
            <a:avLst/>
          </a:prstGeom>
          <a:noFill/>
          <a:ln w="25908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108778" y="1643286"/>
            <a:ext cx="1406514" cy="1777108"/>
          </a:xfrm>
          <a:prstGeom prst="roundRect">
            <a:avLst/>
          </a:prstGeom>
          <a:noFill/>
          <a:ln w="25908"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62216" y="2994618"/>
            <a:ext cx="193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 “Possible World”</a:t>
            </a:r>
            <a:endParaRPr lang="en-US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48" grpId="0"/>
      <p:bldP spid="49" grpId="0"/>
      <p:bldP spid="52" grpId="0" animBg="1"/>
      <p:bldP spid="54" grpId="0" animBg="1"/>
      <p:bldP spid="53" grpId="0"/>
      <p:bldP spid="55" grpId="0" animBg="1"/>
      <p:bldP spid="57" grpId="0" animBg="1"/>
      <p:bldP spid="58" grpId="0"/>
      <p:bldP spid="61" grpId="0" animBg="1"/>
      <p:bldP spid="62" grpId="0" animBg="1"/>
      <p:bldP spid="8" grpId="0"/>
      <p:bldP spid="129" grpId="0"/>
      <p:bldP spid="19" grpId="0"/>
      <p:bldP spid="20" grpId="0"/>
      <p:bldP spid="22" grpId="0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62" grpId="0" animBg="1"/>
      <p:bldP spid="164" grpId="0" animBg="1"/>
      <p:bldP spid="166" grpId="0" animBg="1"/>
      <p:bldP spid="194" grpId="0" animBg="1"/>
      <p:bldP spid="196" grpId="0" animBg="1"/>
      <p:bldP spid="198" grpId="0" animBg="1"/>
      <p:bldP spid="83" grpId="0" animBg="1"/>
      <p:bldP spid="3" grpId="0" animBg="1"/>
      <p:bldP spid="3" grpId="1" animBg="1"/>
      <p:bldP spid="84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11"/>
            <a:ext cx="8153400" cy="990600"/>
          </a:xfrm>
        </p:spPr>
        <p:txBody>
          <a:bodyPr/>
          <a:lstStyle/>
          <a:p>
            <a:r>
              <a:rPr lang="en-US" dirty="0" smtClean="0"/>
              <a:t>Gibbs Sampling as Joins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7433" y="946628"/>
            <a:ext cx="107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Variables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650606" y="944664"/>
            <a:ext cx="83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Factors</a:t>
            </a:r>
            <a:endParaRPr lang="en-US" u="sng" dirty="0"/>
          </a:p>
        </p:txBody>
      </p:sp>
      <p:sp>
        <p:nvSpPr>
          <p:cNvPr id="33" name="Right Arrow 32"/>
          <p:cNvSpPr/>
          <p:nvPr/>
        </p:nvSpPr>
        <p:spPr>
          <a:xfrm>
            <a:off x="2878374" y="2119806"/>
            <a:ext cx="621535" cy="6079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46912"/>
              </p:ext>
            </p:extLst>
          </p:nvPr>
        </p:nvGraphicFramePr>
        <p:xfrm>
          <a:off x="6387860" y="1676012"/>
          <a:ext cx="2314615" cy="1432560"/>
        </p:xfrm>
        <a:graphic>
          <a:graphicData uri="http://schemas.openxmlformats.org/drawingml/2006/table">
            <a:tbl>
              <a:tblPr firstRow="1" bandRow="1">
                <a:effectLst/>
                <a:tableStyleId>{08FB837D-C827-4EFA-A057-4D05807E0F7C}</a:tableStyleId>
              </a:tblPr>
              <a:tblGrid>
                <a:gridCol w="1128435"/>
                <a:gridCol w="11861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Assignment</a:t>
                      </a:r>
                      <a:endParaRPr lang="en-US" sz="16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90192"/>
              </p:ext>
            </p:extLst>
          </p:nvPr>
        </p:nvGraphicFramePr>
        <p:xfrm>
          <a:off x="4035055" y="1672274"/>
          <a:ext cx="2058035" cy="167640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128435"/>
                <a:gridCol w="929600"/>
              </a:tblGrid>
              <a:tr h="159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Factor ID</a:t>
                      </a:r>
                      <a:endParaRPr lang="en-US" sz="16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293276" y="1302942"/>
            <a:ext cx="161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Assignments (</a:t>
            </a:r>
            <a:r>
              <a:rPr lang="en-US" b="1" dirty="0" smtClean="0"/>
              <a:t>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940471" y="1306680"/>
            <a:ext cx="105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Edges (</a:t>
            </a:r>
            <a:r>
              <a:rPr lang="en-US" b="1" dirty="0" smtClean="0"/>
              <a:t>E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361729"/>
              </p:ext>
            </p:extLst>
          </p:nvPr>
        </p:nvGraphicFramePr>
        <p:xfrm>
          <a:off x="1640319" y="4715809"/>
          <a:ext cx="2058035" cy="17678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128435"/>
                <a:gridCol w="929600"/>
              </a:tblGrid>
              <a:tr h="159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Factor ID</a:t>
                      </a:r>
                      <a:endParaRPr lang="en-US" sz="16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f2</a:t>
                      </a:r>
                      <a:endParaRPr lang="en-US" sz="18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380902"/>
              </p:ext>
            </p:extLst>
          </p:nvPr>
        </p:nvGraphicFramePr>
        <p:xfrm>
          <a:off x="4035055" y="4715809"/>
          <a:ext cx="2058035" cy="176784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128435"/>
                <a:gridCol w="929600"/>
              </a:tblGrid>
              <a:tr h="159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Factor ID</a:t>
                      </a:r>
                      <a:endParaRPr lang="en-US" sz="16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f2</a:t>
                      </a:r>
                      <a:endParaRPr lang="en-US" sz="18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756868"/>
              </p:ext>
            </p:extLst>
          </p:nvPr>
        </p:nvGraphicFramePr>
        <p:xfrm>
          <a:off x="1640319" y="3877436"/>
          <a:ext cx="4538776" cy="374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9" name="Equation" r:id="rId4" imgW="2463800" imgH="203200" progId="Equation.DSMT4">
                  <p:embed/>
                </p:oleObj>
              </mc:Choice>
              <mc:Fallback>
                <p:oleObj name="Equation" r:id="rId4" imgW="2463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40319" y="3877436"/>
                        <a:ext cx="4538776" cy="374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2031953" y="4240097"/>
            <a:ext cx="0" cy="513379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rot="5400000" flipH="1" flipV="1">
            <a:off x="4420696" y="3545461"/>
            <a:ext cx="12700" cy="2394736"/>
          </a:xfrm>
          <a:prstGeom prst="bentConnector3">
            <a:avLst>
              <a:gd name="adj1" fmla="val 1800000"/>
            </a:avLst>
          </a:prstGeom>
          <a:ln w="50800">
            <a:solidFill>
              <a:schemeClr val="accent2">
                <a:lumMod val="75000"/>
              </a:schemeClr>
            </a:solidFill>
            <a:prstDash val="sysDash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88131"/>
              </p:ext>
            </p:extLst>
          </p:nvPr>
        </p:nvGraphicFramePr>
        <p:xfrm>
          <a:off x="6387860" y="4715037"/>
          <a:ext cx="2314615" cy="1524000"/>
        </p:xfrm>
        <a:graphic>
          <a:graphicData uri="http://schemas.openxmlformats.org/drawingml/2006/table">
            <a:tbl>
              <a:tblPr firstRow="1" bandRow="1">
                <a:effectLst/>
                <a:tableStyleId>{08FB837D-C827-4EFA-A057-4D05807E0F7C}</a:tableStyleId>
              </a:tblPr>
              <a:tblGrid>
                <a:gridCol w="1128435"/>
                <a:gridCol w="118618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 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Assignment</a:t>
                      </a:r>
                      <a:endParaRPr lang="en-US" sz="16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False</a:t>
                      </a:r>
                      <a:endParaRPr lang="en-US" sz="18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3" name="Elbow Connector 52"/>
          <p:cNvCxnSpPr/>
          <p:nvPr/>
        </p:nvCxnSpPr>
        <p:spPr>
          <a:xfrm rot="5400000" flipH="1" flipV="1">
            <a:off x="5770464" y="3546271"/>
            <a:ext cx="12700" cy="2394736"/>
          </a:xfrm>
          <a:prstGeom prst="bentConnector3">
            <a:avLst>
              <a:gd name="adj1" fmla="val 3289283"/>
            </a:avLst>
          </a:prstGeom>
          <a:ln w="50800">
            <a:solidFill>
              <a:schemeClr val="accent4">
                <a:lumMod val="75000"/>
              </a:schemeClr>
            </a:solidFill>
            <a:prstDash val="sysDash"/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73" idx="6"/>
            <a:endCxn id="79" idx="1"/>
          </p:cNvCxnSpPr>
          <p:nvPr/>
        </p:nvCxnSpPr>
        <p:spPr>
          <a:xfrm flipV="1">
            <a:off x="1383175" y="1545565"/>
            <a:ext cx="490063" cy="5671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82" idx="1"/>
          </p:cNvCxnSpPr>
          <p:nvPr/>
        </p:nvCxnSpPr>
        <p:spPr>
          <a:xfrm flipV="1">
            <a:off x="1269439" y="2190674"/>
            <a:ext cx="603799" cy="547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76" idx="6"/>
            <a:endCxn id="82" idx="1"/>
          </p:cNvCxnSpPr>
          <p:nvPr/>
        </p:nvCxnSpPr>
        <p:spPr>
          <a:xfrm flipV="1">
            <a:off x="1383175" y="2190674"/>
            <a:ext cx="490063" cy="640578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940929" y="1318919"/>
            <a:ext cx="442246" cy="453440"/>
            <a:chOff x="612648" y="2721777"/>
            <a:chExt cx="442246" cy="453440"/>
          </a:xfrm>
        </p:grpSpPr>
        <p:sp>
          <p:nvSpPr>
            <p:cNvPr id="73" name="Oval 72"/>
            <p:cNvSpPr/>
            <p:nvPr/>
          </p:nvSpPr>
          <p:spPr>
            <a:xfrm>
              <a:off x="612648" y="2732971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7470" y="2721777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940929" y="2591857"/>
            <a:ext cx="442246" cy="460518"/>
            <a:chOff x="612648" y="3994715"/>
            <a:chExt cx="442246" cy="460518"/>
          </a:xfrm>
        </p:grpSpPr>
        <p:sp>
          <p:nvSpPr>
            <p:cNvPr id="76" name="Oval 75"/>
            <p:cNvSpPr/>
            <p:nvPr/>
          </p:nvSpPr>
          <p:spPr>
            <a:xfrm>
              <a:off x="612648" y="4012987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71393" y="3994715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/>
                <a:t>3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873238" y="1324355"/>
            <a:ext cx="359145" cy="391304"/>
            <a:chOff x="1610225" y="2727213"/>
            <a:chExt cx="359145" cy="391304"/>
          </a:xfrm>
        </p:grpSpPr>
        <p:sp>
          <p:nvSpPr>
            <p:cNvPr id="79" name="Rectangle 78"/>
            <p:cNvSpPr/>
            <p:nvPr/>
          </p:nvSpPr>
          <p:spPr>
            <a:xfrm>
              <a:off x="1610225" y="2778328"/>
              <a:ext cx="340189" cy="3401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622926" y="2727213"/>
              <a:ext cx="34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873238" y="1970011"/>
            <a:ext cx="361715" cy="390757"/>
            <a:chOff x="1610225" y="3372869"/>
            <a:chExt cx="361715" cy="390757"/>
          </a:xfrm>
        </p:grpSpPr>
        <p:sp>
          <p:nvSpPr>
            <p:cNvPr id="82" name="Rectangle 81"/>
            <p:cNvSpPr/>
            <p:nvPr/>
          </p:nvSpPr>
          <p:spPr>
            <a:xfrm>
              <a:off x="1610225" y="3423437"/>
              <a:ext cx="340189" cy="3401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625496" y="3372869"/>
              <a:ext cx="34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84" name="Hexagon 83"/>
          <p:cNvSpPr/>
          <p:nvPr/>
        </p:nvSpPr>
        <p:spPr>
          <a:xfrm>
            <a:off x="302278" y="1396335"/>
            <a:ext cx="365315" cy="314927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85" name="Straight Connector 84"/>
          <p:cNvCxnSpPr>
            <a:stCxn id="73" idx="2"/>
            <a:endCxn id="84" idx="0"/>
          </p:cNvCxnSpPr>
          <p:nvPr/>
        </p:nvCxnSpPr>
        <p:spPr>
          <a:xfrm flipH="1">
            <a:off x="667593" y="1551236"/>
            <a:ext cx="273336" cy="2563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Hexagon 85"/>
          <p:cNvSpPr/>
          <p:nvPr/>
        </p:nvSpPr>
        <p:spPr>
          <a:xfrm>
            <a:off x="302278" y="2037549"/>
            <a:ext cx="365315" cy="314927"/>
          </a:xfrm>
          <a:prstGeom prst="hexagon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87" name="Straight Connector 86"/>
          <p:cNvCxnSpPr>
            <a:endCxn id="86" idx="0"/>
          </p:cNvCxnSpPr>
          <p:nvPr/>
        </p:nvCxnSpPr>
        <p:spPr>
          <a:xfrm flipH="1">
            <a:off x="667593" y="2192450"/>
            <a:ext cx="273336" cy="2563"/>
          </a:xfrm>
          <a:prstGeom prst="line">
            <a:avLst/>
          </a:prstGeom>
          <a:ln w="50800">
            <a:solidFill>
              <a:srgbClr val="BA8F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Hexagon 87"/>
          <p:cNvSpPr/>
          <p:nvPr/>
        </p:nvSpPr>
        <p:spPr>
          <a:xfrm>
            <a:off x="302278" y="2673788"/>
            <a:ext cx="365315" cy="314927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89" name="Straight Connector 88"/>
          <p:cNvCxnSpPr>
            <a:endCxn id="88" idx="0"/>
          </p:cNvCxnSpPr>
          <p:nvPr/>
        </p:nvCxnSpPr>
        <p:spPr>
          <a:xfrm flipH="1">
            <a:off x="667593" y="2828689"/>
            <a:ext cx="273336" cy="2563"/>
          </a:xfrm>
          <a:prstGeom prst="line">
            <a:avLst/>
          </a:prstGeom>
          <a:ln w="50800">
            <a:solidFill>
              <a:srgbClr val="BA8F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942033" y="1955527"/>
            <a:ext cx="442246" cy="455717"/>
            <a:chOff x="612648" y="3359485"/>
            <a:chExt cx="442246" cy="455717"/>
          </a:xfrm>
        </p:grpSpPr>
        <p:sp>
          <p:nvSpPr>
            <p:cNvPr id="91" name="Oval 90"/>
            <p:cNvSpPr/>
            <p:nvPr/>
          </p:nvSpPr>
          <p:spPr>
            <a:xfrm>
              <a:off x="612648" y="3372956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71393" y="3359485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/>
                <a:t>2</a:t>
              </a:r>
            </a:p>
          </p:txBody>
        </p:sp>
      </p:grpSp>
      <p:sp>
        <p:nvSpPr>
          <p:cNvPr id="93" name="Rounded Rectangle 92"/>
          <p:cNvSpPr/>
          <p:nvPr/>
        </p:nvSpPr>
        <p:spPr>
          <a:xfrm>
            <a:off x="240403" y="1927074"/>
            <a:ext cx="1360411" cy="1167600"/>
          </a:xfrm>
          <a:prstGeom prst="roundRect">
            <a:avLst/>
          </a:prstGeom>
          <a:noFill/>
          <a:ln w="25908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0" grpId="0"/>
      <p:bldP spid="41" grpId="0"/>
      <p:bldP spid="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196667" y="1262124"/>
            <a:ext cx="8749361" cy="31557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endCxn id="57" idx="1"/>
          </p:cNvCxnSpPr>
          <p:nvPr/>
        </p:nvCxnSpPr>
        <p:spPr>
          <a:xfrm>
            <a:off x="7047732" y="2070818"/>
            <a:ext cx="0" cy="1899908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56" idx="1"/>
          </p:cNvCxnSpPr>
          <p:nvPr/>
        </p:nvCxnSpPr>
        <p:spPr>
          <a:xfrm>
            <a:off x="7045998" y="2070818"/>
            <a:ext cx="1734" cy="119413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16"/>
            <a:ext cx="8153400" cy="990600"/>
          </a:xfrm>
        </p:spPr>
        <p:txBody>
          <a:bodyPr/>
          <a:lstStyle/>
          <a:p>
            <a:r>
              <a:rPr lang="en-US" dirty="0" smtClean="0"/>
              <a:t>More about Joins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802671"/>
              </p:ext>
            </p:extLst>
          </p:nvPr>
        </p:nvGraphicFramePr>
        <p:xfrm>
          <a:off x="196667" y="1262123"/>
          <a:ext cx="4538776" cy="374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3" name="Equation" r:id="rId4" imgW="2463800" imgH="203200" progId="Equation.DSMT4">
                  <p:embed/>
                </p:oleObj>
              </mc:Choice>
              <mc:Fallback>
                <p:oleObj name="Equation" r:id="rId4" imgW="2463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667" y="1262123"/>
                        <a:ext cx="4538776" cy="374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96180"/>
              </p:ext>
            </p:extLst>
          </p:nvPr>
        </p:nvGraphicFramePr>
        <p:xfrm>
          <a:off x="3662619" y="1807005"/>
          <a:ext cx="3087132" cy="2225040"/>
        </p:xfrm>
        <a:graphic>
          <a:graphicData uri="http://schemas.openxmlformats.org/drawingml/2006/table">
            <a:tbl>
              <a:tblPr firstRow="1" bandRow="1">
                <a:effectLst/>
                <a:tableStyleId>{284E427A-3D55-4303-BF80-6455036E1DE7}</a:tableStyleId>
              </a:tblPr>
              <a:tblGrid>
                <a:gridCol w="771783"/>
                <a:gridCol w="771783"/>
                <a:gridCol w="771783"/>
                <a:gridCol w="7717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v1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v2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v2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v3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v3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f2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v3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>
            <a:stCxn id="12" idx="6"/>
            <a:endCxn id="18" idx="1"/>
          </p:cNvCxnSpPr>
          <p:nvPr/>
        </p:nvCxnSpPr>
        <p:spPr>
          <a:xfrm flipV="1">
            <a:off x="1578366" y="2321391"/>
            <a:ext cx="490063" cy="5671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21" idx="1"/>
          </p:cNvCxnSpPr>
          <p:nvPr/>
        </p:nvCxnSpPr>
        <p:spPr>
          <a:xfrm flipV="1">
            <a:off x="1464630" y="2966500"/>
            <a:ext cx="603799" cy="547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5" idx="6"/>
            <a:endCxn id="21" idx="1"/>
          </p:cNvCxnSpPr>
          <p:nvPr/>
        </p:nvCxnSpPr>
        <p:spPr>
          <a:xfrm flipV="1">
            <a:off x="1578366" y="2966500"/>
            <a:ext cx="490063" cy="640578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136120" y="2094745"/>
            <a:ext cx="442246" cy="453440"/>
            <a:chOff x="612648" y="2721777"/>
            <a:chExt cx="442246" cy="453440"/>
          </a:xfrm>
        </p:grpSpPr>
        <p:sp>
          <p:nvSpPr>
            <p:cNvPr id="12" name="Oval 11"/>
            <p:cNvSpPr/>
            <p:nvPr/>
          </p:nvSpPr>
          <p:spPr>
            <a:xfrm>
              <a:off x="612648" y="2732971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7470" y="2721777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36120" y="3367683"/>
            <a:ext cx="442246" cy="460518"/>
            <a:chOff x="612648" y="3994715"/>
            <a:chExt cx="442246" cy="460518"/>
          </a:xfrm>
        </p:grpSpPr>
        <p:sp>
          <p:nvSpPr>
            <p:cNvPr id="15" name="Oval 14"/>
            <p:cNvSpPr/>
            <p:nvPr/>
          </p:nvSpPr>
          <p:spPr>
            <a:xfrm>
              <a:off x="612648" y="4012987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1393" y="3994715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/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68429" y="2100181"/>
            <a:ext cx="359145" cy="391304"/>
            <a:chOff x="1610225" y="2727213"/>
            <a:chExt cx="359145" cy="391304"/>
          </a:xfrm>
        </p:grpSpPr>
        <p:sp>
          <p:nvSpPr>
            <p:cNvPr id="18" name="Rectangle 17"/>
            <p:cNvSpPr/>
            <p:nvPr/>
          </p:nvSpPr>
          <p:spPr>
            <a:xfrm>
              <a:off x="1610225" y="2778328"/>
              <a:ext cx="340189" cy="3401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22926" y="2727213"/>
              <a:ext cx="34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68429" y="2745837"/>
            <a:ext cx="361715" cy="390757"/>
            <a:chOff x="1610225" y="3372869"/>
            <a:chExt cx="361715" cy="390757"/>
          </a:xfrm>
        </p:grpSpPr>
        <p:sp>
          <p:nvSpPr>
            <p:cNvPr id="21" name="Rectangle 20"/>
            <p:cNvSpPr/>
            <p:nvPr/>
          </p:nvSpPr>
          <p:spPr>
            <a:xfrm>
              <a:off x="1610225" y="3423437"/>
              <a:ext cx="340189" cy="3401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25496" y="3372869"/>
              <a:ext cx="34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3" name="Hexagon 22"/>
          <p:cNvSpPr/>
          <p:nvPr/>
        </p:nvSpPr>
        <p:spPr>
          <a:xfrm>
            <a:off x="497469" y="2172161"/>
            <a:ext cx="365315" cy="314927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24" name="Straight Connector 23"/>
          <p:cNvCxnSpPr>
            <a:stCxn id="12" idx="2"/>
            <a:endCxn id="23" idx="0"/>
          </p:cNvCxnSpPr>
          <p:nvPr/>
        </p:nvCxnSpPr>
        <p:spPr>
          <a:xfrm flipH="1">
            <a:off x="862784" y="2327062"/>
            <a:ext cx="273336" cy="2563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Hexagon 24"/>
          <p:cNvSpPr/>
          <p:nvPr/>
        </p:nvSpPr>
        <p:spPr>
          <a:xfrm>
            <a:off x="497469" y="2813375"/>
            <a:ext cx="365315" cy="314927"/>
          </a:xfrm>
          <a:prstGeom prst="hexagon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 flipH="1">
            <a:off x="862784" y="2968276"/>
            <a:ext cx="273336" cy="2563"/>
          </a:xfrm>
          <a:prstGeom prst="line">
            <a:avLst/>
          </a:prstGeom>
          <a:ln w="50800">
            <a:solidFill>
              <a:srgbClr val="BA8F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Hexagon 26"/>
          <p:cNvSpPr/>
          <p:nvPr/>
        </p:nvSpPr>
        <p:spPr>
          <a:xfrm>
            <a:off x="497469" y="3449614"/>
            <a:ext cx="365315" cy="314927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 flipH="1">
            <a:off x="862784" y="3604515"/>
            <a:ext cx="273336" cy="2563"/>
          </a:xfrm>
          <a:prstGeom prst="line">
            <a:avLst/>
          </a:prstGeom>
          <a:ln w="50800">
            <a:solidFill>
              <a:srgbClr val="BA8F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137224" y="2731353"/>
            <a:ext cx="442246" cy="455717"/>
            <a:chOff x="612648" y="3359485"/>
            <a:chExt cx="442246" cy="455717"/>
          </a:xfrm>
        </p:grpSpPr>
        <p:sp>
          <p:nvSpPr>
            <p:cNvPr id="30" name="Oval 29"/>
            <p:cNvSpPr/>
            <p:nvPr/>
          </p:nvSpPr>
          <p:spPr>
            <a:xfrm>
              <a:off x="612648" y="3372956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1393" y="3359485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/>
                <a:t>2</a:t>
              </a:r>
            </a:p>
          </p:txBody>
        </p:sp>
      </p:grpSp>
      <p:sp>
        <p:nvSpPr>
          <p:cNvPr id="32" name="Right Arrow 31"/>
          <p:cNvSpPr/>
          <p:nvPr/>
        </p:nvSpPr>
        <p:spPr>
          <a:xfrm>
            <a:off x="2755374" y="2612518"/>
            <a:ext cx="621535" cy="60794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96667" y="4544497"/>
            <a:ext cx="4257549" cy="3989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Twist 1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196667" y="4943441"/>
            <a:ext cx="4257549" cy="13986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Update the view Q after </a:t>
            </a:r>
            <a:r>
              <a:rPr lang="en-US" sz="2400" dirty="0">
                <a:solidFill>
                  <a:schemeClr val="tx1"/>
                </a:solidFill>
              </a:rPr>
              <a:t>e</a:t>
            </a:r>
            <a:r>
              <a:rPr lang="en-US" sz="2400" dirty="0" smtClean="0">
                <a:solidFill>
                  <a:schemeClr val="tx1"/>
                </a:solidFill>
              </a:rPr>
              <a:t>ach </a:t>
            </a:r>
            <a:r>
              <a:rPr lang="en-US" sz="2400" dirty="0">
                <a:solidFill>
                  <a:schemeClr val="tx1"/>
                </a:solidFill>
              </a:rPr>
              <a:t>v</a:t>
            </a:r>
            <a:r>
              <a:rPr lang="en-US" sz="2400" dirty="0" smtClean="0">
                <a:solidFill>
                  <a:schemeClr val="tx1"/>
                </a:solidFill>
              </a:rPr>
              <a:t>ariable.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88479" y="4544497"/>
            <a:ext cx="4257549" cy="3989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Twist 2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4688479" y="4943440"/>
            <a:ext cx="4257549" cy="13986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Run sequential scans multiple times in the same order.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960154" y="2491485"/>
            <a:ext cx="164214" cy="164214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960154" y="3221741"/>
            <a:ext cx="164214" cy="164214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960154" y="3927861"/>
            <a:ext cx="164214" cy="164214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039320" y="2074893"/>
            <a:ext cx="1018130" cy="2189742"/>
          </a:xfrm>
          <a:custGeom>
            <a:avLst/>
            <a:gdLst>
              <a:gd name="connsiteX0" fmla="*/ 0 w 811348"/>
              <a:gd name="connsiteY0" fmla="*/ 2189742 h 2189742"/>
              <a:gd name="connsiteX1" fmla="*/ 525486 w 811348"/>
              <a:gd name="connsiteY1" fmla="*/ 2025511 h 2189742"/>
              <a:gd name="connsiteX2" fmla="*/ 766333 w 811348"/>
              <a:gd name="connsiteY2" fmla="*/ 1598512 h 2189742"/>
              <a:gd name="connsiteX3" fmla="*/ 799176 w 811348"/>
              <a:gd name="connsiteY3" fmla="*/ 941589 h 2189742"/>
              <a:gd name="connsiteX4" fmla="*/ 624014 w 811348"/>
              <a:gd name="connsiteY4" fmla="*/ 328461 h 2189742"/>
              <a:gd name="connsiteX5" fmla="*/ 273690 w 811348"/>
              <a:gd name="connsiteY5" fmla="*/ 54743 h 2189742"/>
              <a:gd name="connsiteX6" fmla="*/ 21895 w 811348"/>
              <a:gd name="connsiteY6" fmla="*/ 0 h 218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348" h="2189742">
                <a:moveTo>
                  <a:pt x="0" y="2189742"/>
                </a:moveTo>
                <a:cubicBezTo>
                  <a:pt x="198882" y="2156895"/>
                  <a:pt x="397764" y="2124049"/>
                  <a:pt x="525486" y="2025511"/>
                </a:cubicBezTo>
                <a:cubicBezTo>
                  <a:pt x="653208" y="1926973"/>
                  <a:pt x="720718" y="1779166"/>
                  <a:pt x="766333" y="1598512"/>
                </a:cubicBezTo>
                <a:cubicBezTo>
                  <a:pt x="811948" y="1417858"/>
                  <a:pt x="822896" y="1153264"/>
                  <a:pt x="799176" y="941589"/>
                </a:cubicBezTo>
                <a:cubicBezTo>
                  <a:pt x="775456" y="729914"/>
                  <a:pt x="711595" y="476269"/>
                  <a:pt x="624014" y="328461"/>
                </a:cubicBezTo>
                <a:cubicBezTo>
                  <a:pt x="536433" y="180653"/>
                  <a:pt x="374043" y="109486"/>
                  <a:pt x="273690" y="54743"/>
                </a:cubicBezTo>
                <a:cubicBezTo>
                  <a:pt x="173337" y="-1"/>
                  <a:pt x="21895" y="0"/>
                  <a:pt x="21895" y="0"/>
                </a:cubicBezTo>
              </a:path>
            </a:pathLst>
          </a:custGeom>
          <a:ln w="38100" cmpd="sng">
            <a:solidFill>
              <a:srgbClr val="0000F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047732" y="2367583"/>
            <a:ext cx="42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v1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47732" y="3080282"/>
            <a:ext cx="42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47732" y="3786060"/>
            <a:ext cx="42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2584103">
            <a:off x="7340297" y="2132702"/>
            <a:ext cx="121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New Epoch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59" name="Straight Arrow Connector 58"/>
          <p:cNvCxnSpPr>
            <a:endCxn id="55" idx="1"/>
          </p:cNvCxnSpPr>
          <p:nvPr/>
        </p:nvCxnSpPr>
        <p:spPr>
          <a:xfrm>
            <a:off x="7046865" y="2091063"/>
            <a:ext cx="867" cy="461186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4" idx="0"/>
          </p:cNvCxnSpPr>
          <p:nvPr/>
        </p:nvCxnSpPr>
        <p:spPr>
          <a:xfrm>
            <a:off x="7039320" y="3970726"/>
            <a:ext cx="0" cy="293909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063003" y="32235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7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3" grpId="0" animBg="1"/>
      <p:bldP spid="44" grpId="0" animBg="1"/>
      <p:bldP spid="50" grpId="0" animBg="1"/>
      <p:bldP spid="54" grpId="0" animBg="1"/>
      <p:bldP spid="55" grpId="0"/>
      <p:bldP spid="56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2603491" y="1825912"/>
            <a:ext cx="6162557" cy="3989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State-of-the-art Architecture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594848" y="4840263"/>
            <a:ext cx="846194" cy="588475"/>
          </a:xfrm>
          <a:prstGeom prst="rect">
            <a:avLst/>
          </a:prstGeom>
          <a:solidFill>
            <a:srgbClr val="558B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900053" y="4840263"/>
            <a:ext cx="7865994" cy="5884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How classical DB techniques play a role in performance and scalability?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1"/>
            <a:ext cx="8153400" cy="990600"/>
          </a:xfrm>
        </p:spPr>
        <p:txBody>
          <a:bodyPr/>
          <a:lstStyle/>
          <a:p>
            <a:r>
              <a:rPr lang="en-US" dirty="0" smtClean="0"/>
              <a:t>Elementary</a:t>
            </a:r>
            <a:endParaRPr lang="en-US" dirty="0"/>
          </a:p>
        </p:txBody>
      </p:sp>
      <p:cxnSp>
        <p:nvCxnSpPr>
          <p:cNvPr id="4" name="Straight Connector 3"/>
          <p:cNvCxnSpPr>
            <a:stCxn id="8" idx="6"/>
            <a:endCxn id="14" idx="1"/>
          </p:cNvCxnSpPr>
          <p:nvPr/>
        </p:nvCxnSpPr>
        <p:spPr>
          <a:xfrm flipV="1">
            <a:off x="1383175" y="2174614"/>
            <a:ext cx="490063" cy="5671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17" idx="1"/>
          </p:cNvCxnSpPr>
          <p:nvPr/>
        </p:nvCxnSpPr>
        <p:spPr>
          <a:xfrm flipV="1">
            <a:off x="1269439" y="2819723"/>
            <a:ext cx="603799" cy="547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1" idx="6"/>
            <a:endCxn id="17" idx="1"/>
          </p:cNvCxnSpPr>
          <p:nvPr/>
        </p:nvCxnSpPr>
        <p:spPr>
          <a:xfrm flipV="1">
            <a:off x="1383175" y="2819723"/>
            <a:ext cx="490063" cy="640578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940929" y="1947968"/>
            <a:ext cx="442246" cy="453440"/>
            <a:chOff x="612648" y="2721777"/>
            <a:chExt cx="442246" cy="453440"/>
          </a:xfrm>
        </p:grpSpPr>
        <p:sp>
          <p:nvSpPr>
            <p:cNvPr id="8" name="Oval 7"/>
            <p:cNvSpPr/>
            <p:nvPr/>
          </p:nvSpPr>
          <p:spPr>
            <a:xfrm>
              <a:off x="612648" y="2732971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7470" y="2721777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40929" y="3220906"/>
            <a:ext cx="442246" cy="460518"/>
            <a:chOff x="612648" y="3994715"/>
            <a:chExt cx="442246" cy="460518"/>
          </a:xfrm>
        </p:grpSpPr>
        <p:sp>
          <p:nvSpPr>
            <p:cNvPr id="11" name="Oval 10"/>
            <p:cNvSpPr/>
            <p:nvPr/>
          </p:nvSpPr>
          <p:spPr>
            <a:xfrm>
              <a:off x="612648" y="4012987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1393" y="3994715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/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73238" y="1953404"/>
            <a:ext cx="359145" cy="391304"/>
            <a:chOff x="1610225" y="2727213"/>
            <a:chExt cx="359145" cy="391304"/>
          </a:xfrm>
        </p:grpSpPr>
        <p:sp>
          <p:nvSpPr>
            <p:cNvPr id="14" name="Rectangle 13"/>
            <p:cNvSpPr/>
            <p:nvPr/>
          </p:nvSpPr>
          <p:spPr>
            <a:xfrm>
              <a:off x="1610225" y="2778328"/>
              <a:ext cx="340189" cy="3401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22926" y="2727213"/>
              <a:ext cx="34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73238" y="2599060"/>
            <a:ext cx="361715" cy="390757"/>
            <a:chOff x="1610225" y="3372869"/>
            <a:chExt cx="361715" cy="390757"/>
          </a:xfrm>
        </p:grpSpPr>
        <p:sp>
          <p:nvSpPr>
            <p:cNvPr id="17" name="Rectangle 16"/>
            <p:cNvSpPr/>
            <p:nvPr/>
          </p:nvSpPr>
          <p:spPr>
            <a:xfrm>
              <a:off x="1610225" y="3423437"/>
              <a:ext cx="340189" cy="3401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25496" y="3372869"/>
              <a:ext cx="34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9" name="Hexagon 18"/>
          <p:cNvSpPr/>
          <p:nvPr/>
        </p:nvSpPr>
        <p:spPr>
          <a:xfrm>
            <a:off x="302278" y="2025384"/>
            <a:ext cx="365315" cy="314927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20" name="Straight Connector 19"/>
          <p:cNvCxnSpPr>
            <a:stCxn id="8" idx="2"/>
            <a:endCxn id="19" idx="0"/>
          </p:cNvCxnSpPr>
          <p:nvPr/>
        </p:nvCxnSpPr>
        <p:spPr>
          <a:xfrm flipH="1">
            <a:off x="667593" y="2180285"/>
            <a:ext cx="273336" cy="2563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Hexagon 20"/>
          <p:cNvSpPr/>
          <p:nvPr/>
        </p:nvSpPr>
        <p:spPr>
          <a:xfrm>
            <a:off x="302278" y="2666598"/>
            <a:ext cx="365315" cy="314927"/>
          </a:xfrm>
          <a:prstGeom prst="hexagon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22" name="Straight Connector 21"/>
          <p:cNvCxnSpPr>
            <a:endCxn id="21" idx="0"/>
          </p:cNvCxnSpPr>
          <p:nvPr/>
        </p:nvCxnSpPr>
        <p:spPr>
          <a:xfrm flipH="1">
            <a:off x="667593" y="2821499"/>
            <a:ext cx="273336" cy="2563"/>
          </a:xfrm>
          <a:prstGeom prst="line">
            <a:avLst/>
          </a:prstGeom>
          <a:ln w="50800">
            <a:solidFill>
              <a:srgbClr val="BA8F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Hexagon 22"/>
          <p:cNvSpPr/>
          <p:nvPr/>
        </p:nvSpPr>
        <p:spPr>
          <a:xfrm>
            <a:off x="302278" y="3302837"/>
            <a:ext cx="365315" cy="314927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24" name="Straight Connector 23"/>
          <p:cNvCxnSpPr>
            <a:endCxn id="23" idx="0"/>
          </p:cNvCxnSpPr>
          <p:nvPr/>
        </p:nvCxnSpPr>
        <p:spPr>
          <a:xfrm flipH="1">
            <a:off x="667593" y="3457738"/>
            <a:ext cx="273336" cy="2563"/>
          </a:xfrm>
          <a:prstGeom prst="line">
            <a:avLst/>
          </a:prstGeom>
          <a:ln w="50800">
            <a:solidFill>
              <a:srgbClr val="BA8F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42033" y="2584576"/>
            <a:ext cx="442246" cy="455717"/>
            <a:chOff x="612648" y="3359485"/>
            <a:chExt cx="442246" cy="455717"/>
          </a:xfrm>
        </p:grpSpPr>
        <p:sp>
          <p:nvSpPr>
            <p:cNvPr id="26" name="Oval 25"/>
            <p:cNvSpPr/>
            <p:nvPr/>
          </p:nvSpPr>
          <p:spPr>
            <a:xfrm>
              <a:off x="612648" y="3372956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1393" y="3359485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/>
                <a:t>2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03935" y="3867587"/>
            <a:ext cx="846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Billions!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177620" y="3919303"/>
            <a:ext cx="0" cy="314927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066227" y="3700227"/>
            <a:ext cx="0" cy="5366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603491" y="1825912"/>
            <a:ext cx="6162557" cy="39894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Elementary Architecture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2603490" y="2224855"/>
            <a:ext cx="6162557" cy="20498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33727" y="2761972"/>
            <a:ext cx="1083963" cy="9709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 in Main Memory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77630" y="2761972"/>
            <a:ext cx="1083963" cy="9709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Gibbs Sampler</a:t>
            </a:r>
            <a:endParaRPr lang="en-US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617690" y="3062191"/>
            <a:ext cx="759940" cy="0"/>
          </a:xfrm>
          <a:prstGeom prst="straightConnector1">
            <a:avLst/>
          </a:prstGeom>
          <a:ln w="444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617690" y="3401218"/>
            <a:ext cx="759940" cy="0"/>
          </a:xfrm>
          <a:prstGeom prst="straightConnector1">
            <a:avLst/>
          </a:prstGeom>
          <a:ln w="444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Question_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5" y="4824874"/>
            <a:ext cx="616188" cy="614360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 rot="16200000">
            <a:off x="3060186" y="3105623"/>
            <a:ext cx="970927" cy="288348"/>
          </a:xfrm>
          <a:prstGeom prst="roundRect">
            <a:avLst/>
          </a:prstGeom>
          <a:solidFill>
            <a:srgbClr val="B978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Unix file</a:t>
            </a:r>
            <a:endParaRPr lang="en-US" sz="1400" dirty="0"/>
          </a:p>
        </p:txBody>
      </p:sp>
      <p:sp>
        <p:nvSpPr>
          <p:cNvPr id="65" name="Rounded Rectangle 64"/>
          <p:cNvSpPr/>
          <p:nvPr/>
        </p:nvSpPr>
        <p:spPr>
          <a:xfrm rot="16200000">
            <a:off x="2760891" y="3105623"/>
            <a:ext cx="970927" cy="288348"/>
          </a:xfrm>
          <a:prstGeom prst="roundRect">
            <a:avLst/>
          </a:prstGeom>
          <a:solidFill>
            <a:srgbClr val="B978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HBase</a:t>
            </a:r>
            <a:endParaRPr lang="en-US" sz="1400" dirty="0"/>
          </a:p>
        </p:txBody>
      </p:sp>
      <p:sp>
        <p:nvSpPr>
          <p:cNvPr id="66" name="Rounded Rectangle 65"/>
          <p:cNvSpPr/>
          <p:nvPr/>
        </p:nvSpPr>
        <p:spPr>
          <a:xfrm rot="16200000">
            <a:off x="2461596" y="3105622"/>
            <a:ext cx="970928" cy="288348"/>
          </a:xfrm>
          <a:prstGeom prst="roundRect">
            <a:avLst/>
          </a:prstGeom>
          <a:solidFill>
            <a:srgbClr val="B978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Accumulo</a:t>
            </a:r>
            <a:endParaRPr lang="en-US" sz="1400" dirty="0"/>
          </a:p>
        </p:txBody>
      </p:sp>
      <p:sp>
        <p:nvSpPr>
          <p:cNvPr id="67" name="Rounded Rectangle 66"/>
          <p:cNvSpPr/>
          <p:nvPr/>
        </p:nvSpPr>
        <p:spPr>
          <a:xfrm>
            <a:off x="3689824" y="2764333"/>
            <a:ext cx="1083963" cy="9709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Backend</a:t>
            </a:r>
            <a:endParaRPr lang="en-US" dirty="0"/>
          </a:p>
        </p:txBody>
      </p:sp>
      <p:sp>
        <p:nvSpPr>
          <p:cNvPr id="68" name="Rounded Rectangle 67"/>
          <p:cNvSpPr/>
          <p:nvPr/>
        </p:nvSpPr>
        <p:spPr>
          <a:xfrm>
            <a:off x="5533727" y="2764332"/>
            <a:ext cx="1083963" cy="9709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Memory</a:t>
            </a:r>
          </a:p>
          <a:p>
            <a:pPr algn="ctr"/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>
            <a:off x="7377630" y="2761971"/>
            <a:ext cx="1083963" cy="9709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Gibbs Sampler</a:t>
            </a:r>
            <a:endParaRPr lang="en-US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4773787" y="3064551"/>
            <a:ext cx="759940" cy="0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4773787" y="3403769"/>
            <a:ext cx="759940" cy="0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617690" y="3064551"/>
            <a:ext cx="759940" cy="0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6617690" y="3403578"/>
            <a:ext cx="759940" cy="0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1383175" y="2174614"/>
            <a:ext cx="490063" cy="5671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18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smtClean="0"/>
              <a:t>Trade-off Space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55579" y="2861337"/>
            <a:ext cx="3427331" cy="6687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Materialization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855579" y="3668595"/>
            <a:ext cx="3427331" cy="66873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Page-oriented Layout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855579" y="4462343"/>
            <a:ext cx="3427331" cy="66873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Buffer Replacement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95675" y="2104739"/>
            <a:ext cx="1641495" cy="6687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Materialization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95677" y="5387731"/>
            <a:ext cx="1641496" cy="668737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Buffer Replacement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95674" y="3746234"/>
            <a:ext cx="1641495" cy="668737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Page-oriented Layout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250793" y="1614751"/>
            <a:ext cx="7359807" cy="49280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908"/>
            <a:ext cx="8153400" cy="990600"/>
          </a:xfrm>
        </p:spPr>
        <p:txBody>
          <a:bodyPr/>
          <a:lstStyle/>
          <a:p>
            <a:r>
              <a:rPr lang="en-US" dirty="0" smtClean="0"/>
              <a:t>Trade-off Space: Materialization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560637" y="2037242"/>
          <a:ext cx="4538776" cy="374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6" name="Equation" r:id="rId4" imgW="2463800" imgH="203200" progId="Equation.DSMT4">
                  <p:embed/>
                </p:oleObj>
              </mc:Choice>
              <mc:Fallback>
                <p:oleObj name="Equation" r:id="rId4" imgW="2463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0637" y="2037242"/>
                        <a:ext cx="4538776" cy="374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2552884" y="6211913"/>
            <a:ext cx="4295681" cy="0"/>
          </a:xfrm>
          <a:prstGeom prst="straightConnector1">
            <a:avLst/>
          </a:prstGeom>
          <a:ln w="73025">
            <a:solidFill>
              <a:schemeClr val="accent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552884" y="2759665"/>
            <a:ext cx="0" cy="3452248"/>
          </a:xfrm>
          <a:prstGeom prst="straightConnector1">
            <a:avLst/>
          </a:prstGeom>
          <a:ln w="73025">
            <a:solidFill>
              <a:schemeClr val="accent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69285" y="6211913"/>
            <a:ext cx="134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Update Cost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1670302" y="429700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Lookup Cost</a:t>
            </a:r>
            <a:endParaRPr lang="en-US" b="1" dirty="0"/>
          </a:p>
        </p:txBody>
      </p:sp>
      <p:sp>
        <p:nvSpPr>
          <p:cNvPr id="37" name="Oval 36"/>
          <p:cNvSpPr/>
          <p:nvPr/>
        </p:nvSpPr>
        <p:spPr>
          <a:xfrm>
            <a:off x="2767475" y="3182319"/>
            <a:ext cx="399082" cy="39908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/>
          </p:nvPr>
        </p:nvGraphicFramePr>
        <p:xfrm>
          <a:off x="3993465" y="2655025"/>
          <a:ext cx="26431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7" name="Equation" r:id="rId6" imgW="1435100" imgH="203200" progId="Equation.DSMT4">
                  <p:embed/>
                </p:oleObj>
              </mc:Choice>
              <mc:Fallback>
                <p:oleObj name="Equation" r:id="rId6" imgW="1435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93465" y="2655025"/>
                        <a:ext cx="2643187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7" name="Straight Connector 56"/>
          <p:cNvCxnSpPr/>
          <p:nvPr/>
        </p:nvCxnSpPr>
        <p:spPr>
          <a:xfrm>
            <a:off x="4346443" y="2427254"/>
            <a:ext cx="1720815" cy="0"/>
          </a:xfrm>
          <a:prstGeom prst="line">
            <a:avLst/>
          </a:prstGeom>
          <a:ln w="60325"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Down Arrow 58"/>
          <p:cNvSpPr/>
          <p:nvPr/>
        </p:nvSpPr>
        <p:spPr>
          <a:xfrm>
            <a:off x="5010941" y="2496598"/>
            <a:ext cx="264289" cy="21952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554421" y="3194648"/>
            <a:ext cx="261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LAZY: No Materialization</a:t>
            </a:r>
            <a:endParaRPr lang="en-US" b="1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3166557" y="3382825"/>
            <a:ext cx="387864" cy="0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328897" y="5619521"/>
            <a:ext cx="227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EAGER: Materialize Q</a:t>
            </a:r>
            <a:endParaRPr lang="en-US" b="1" dirty="0"/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5990353" y="5836486"/>
            <a:ext cx="387864" cy="0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501465" y="3874687"/>
            <a:ext cx="4554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V-COC: Materialize QV(</a:t>
            </a:r>
            <a:r>
              <a:rPr lang="en-US" b="1" dirty="0" err="1" smtClean="0"/>
              <a:t>v,f,v</a:t>
            </a:r>
            <a:r>
              <a:rPr lang="en-US" b="1" dirty="0" smtClean="0"/>
              <a:t>’) </a:t>
            </a:r>
            <a:r>
              <a:rPr lang="en-US" b="1" dirty="0" smtClean="0">
                <a:sym typeface="Wingdings"/>
              </a:rPr>
              <a:t> </a:t>
            </a:r>
            <a:r>
              <a:rPr lang="en-US" b="1" dirty="0" smtClean="0"/>
              <a:t>E(</a:t>
            </a:r>
            <a:r>
              <a:rPr lang="en-US" b="1" dirty="0" err="1" smtClean="0"/>
              <a:t>v,f</a:t>
            </a:r>
            <a:r>
              <a:rPr lang="en-US" b="1" dirty="0" smtClean="0"/>
              <a:t>), E(</a:t>
            </a:r>
            <a:r>
              <a:rPr lang="en-US" b="1" dirty="0" err="1" smtClean="0"/>
              <a:t>v’,f</a:t>
            </a:r>
            <a:r>
              <a:rPr lang="en-US" b="1" dirty="0" smtClean="0"/>
              <a:t>)</a:t>
            </a:r>
            <a:endParaRPr lang="en-US" b="1" dirty="0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3166557" y="4244288"/>
            <a:ext cx="387864" cy="0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925656" y="4794572"/>
            <a:ext cx="480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F-COC: Materialize QF(v’,</a:t>
            </a:r>
            <a:r>
              <a:rPr lang="en-US" b="1" dirty="0" err="1" smtClean="0"/>
              <a:t>f,a</a:t>
            </a:r>
            <a:r>
              <a:rPr lang="en-US" b="1" dirty="0" smtClean="0"/>
              <a:t>’) </a:t>
            </a:r>
            <a:r>
              <a:rPr lang="en-US" b="1" dirty="0" smtClean="0">
                <a:sym typeface="Wingdings"/>
              </a:rPr>
              <a:t> </a:t>
            </a:r>
            <a:r>
              <a:rPr lang="en-US" b="1" dirty="0" smtClean="0"/>
              <a:t>E(</a:t>
            </a:r>
            <a:r>
              <a:rPr lang="en-US" b="1" dirty="0" err="1" smtClean="0"/>
              <a:t>v’,f</a:t>
            </a:r>
            <a:r>
              <a:rPr lang="en-US" b="1" dirty="0" smtClean="0"/>
              <a:t>), A(</a:t>
            </a:r>
            <a:r>
              <a:rPr lang="en-US" b="1" dirty="0" err="1" smtClean="0"/>
              <a:t>v’,a</a:t>
            </a:r>
            <a:r>
              <a:rPr lang="en-US" b="1" dirty="0" smtClean="0"/>
              <a:t>’)</a:t>
            </a:r>
            <a:endParaRPr lang="en-US" b="1" dirty="0"/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3711474" y="4999178"/>
            <a:ext cx="255743" cy="192920"/>
          </a:xfrm>
          <a:prstGeom prst="straightConnector1">
            <a:avLst/>
          </a:prstGeom>
          <a:ln w="44450">
            <a:solidFill>
              <a:schemeClr val="accent2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575363" y="5631850"/>
            <a:ext cx="399082" cy="39908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2767475" y="4051280"/>
            <a:ext cx="399082" cy="39908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/>
          </p:nvPr>
        </p:nvGraphicFramePr>
        <p:xfrm>
          <a:off x="3573463" y="4181475"/>
          <a:ext cx="332263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8" name="Equation" r:id="rId8" imgW="2209800" imgH="203200" progId="Equation.DSMT4">
                  <p:embed/>
                </p:oleObj>
              </mc:Choice>
              <mc:Fallback>
                <p:oleObj name="Equation" r:id="rId8" imgW="2209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73463" y="4181475"/>
                        <a:ext cx="3322637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Oval 38"/>
          <p:cNvSpPr/>
          <p:nvPr/>
        </p:nvSpPr>
        <p:spPr>
          <a:xfrm>
            <a:off x="3470203" y="5157283"/>
            <a:ext cx="399082" cy="39908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/>
          </p:nvPr>
        </p:nvGraphicFramePr>
        <p:xfrm>
          <a:off x="4022725" y="5157788"/>
          <a:ext cx="330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9" name="Equation" r:id="rId10" imgW="2197100" imgH="203200" progId="Equation.DSMT4">
                  <p:embed/>
                </p:oleObj>
              </mc:Choice>
              <mc:Fallback>
                <p:oleObj name="Equation" r:id="rId10" imgW="2197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22725" y="5157788"/>
                        <a:ext cx="3302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43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59" grpId="0" animBg="1"/>
      <p:bldP spid="60" grpId="0"/>
      <p:bldP spid="64" grpId="0"/>
      <p:bldP spid="66" grpId="0"/>
      <p:bldP spid="68" grpId="0"/>
      <p:bldP spid="32" grpId="0" animBg="1"/>
      <p:bldP spid="33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D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799255"/>
            <a:ext cx="4466629" cy="2934255"/>
            <a:chOff x="-1" y="799255"/>
            <a:chExt cx="4466629" cy="2934255"/>
          </a:xfrm>
        </p:grpSpPr>
        <p:sp>
          <p:nvSpPr>
            <p:cNvPr id="10" name="Rectangle 9"/>
            <p:cNvSpPr/>
            <p:nvPr/>
          </p:nvSpPr>
          <p:spPr>
            <a:xfrm>
              <a:off x="-1" y="799255"/>
              <a:ext cx="4466629" cy="2934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pic>
          <p:nvPicPr>
            <p:cNvPr id="2" name="Picture 1" descr="paleosources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341"/>
            <a:stretch/>
          </p:blipFill>
          <p:spPr>
            <a:xfrm>
              <a:off x="616644" y="824046"/>
              <a:ext cx="2542579" cy="280807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677371" y="764209"/>
            <a:ext cx="4466629" cy="2969301"/>
            <a:chOff x="4677371" y="764209"/>
            <a:chExt cx="4466629" cy="2969301"/>
          </a:xfrm>
        </p:grpSpPr>
        <p:sp>
          <p:nvSpPr>
            <p:cNvPr id="14" name="Rectangle 13"/>
            <p:cNvSpPr/>
            <p:nvPr/>
          </p:nvSpPr>
          <p:spPr>
            <a:xfrm>
              <a:off x="4677371" y="799255"/>
              <a:ext cx="4466629" cy="2934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pic>
          <p:nvPicPr>
            <p:cNvPr id="13" name="Picture 12" descr="paleosources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02" r="50000"/>
            <a:stretch/>
          </p:blipFill>
          <p:spPr>
            <a:xfrm>
              <a:off x="5835185" y="764209"/>
              <a:ext cx="2716721" cy="286791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0" y="3885910"/>
            <a:ext cx="4466629" cy="2934255"/>
            <a:chOff x="0" y="3885910"/>
            <a:chExt cx="4466629" cy="2934255"/>
          </a:xfrm>
        </p:grpSpPr>
        <p:sp>
          <p:nvSpPr>
            <p:cNvPr id="15" name="Rectangle 14"/>
            <p:cNvSpPr/>
            <p:nvPr/>
          </p:nvSpPr>
          <p:spPr>
            <a:xfrm>
              <a:off x="0" y="3885910"/>
              <a:ext cx="4466629" cy="2934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pic>
          <p:nvPicPr>
            <p:cNvPr id="18" name="Picture 17" descr="paleosources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3" r="24314"/>
            <a:stretch/>
          </p:blipFill>
          <p:spPr>
            <a:xfrm>
              <a:off x="616644" y="3889738"/>
              <a:ext cx="2642940" cy="2885641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677371" y="3845730"/>
            <a:ext cx="4466629" cy="2974435"/>
            <a:chOff x="4677371" y="3845730"/>
            <a:chExt cx="4466629" cy="2974435"/>
          </a:xfrm>
        </p:grpSpPr>
        <p:sp>
          <p:nvSpPr>
            <p:cNvPr id="16" name="Rectangle 15"/>
            <p:cNvSpPr/>
            <p:nvPr/>
          </p:nvSpPr>
          <p:spPr>
            <a:xfrm>
              <a:off x="4677371" y="3885910"/>
              <a:ext cx="4466629" cy="29342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pic>
          <p:nvPicPr>
            <p:cNvPr id="19" name="Picture 18" descr="paleosources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02"/>
            <a:stretch/>
          </p:blipFill>
          <p:spPr>
            <a:xfrm>
              <a:off x="6053937" y="3845730"/>
              <a:ext cx="2497969" cy="2895187"/>
            </a:xfrm>
            <a:prstGeom prst="rect">
              <a:avLst/>
            </a:prstGeom>
          </p:spPr>
        </p:pic>
      </p:grpSp>
      <p:sp>
        <p:nvSpPr>
          <p:cNvPr id="17" name="Oval 16"/>
          <p:cNvSpPr/>
          <p:nvPr/>
        </p:nvSpPr>
        <p:spPr>
          <a:xfrm>
            <a:off x="3087131" y="2988998"/>
            <a:ext cx="2966806" cy="1659202"/>
          </a:xfrm>
          <a:prstGeom prst="ellipse">
            <a:avLst/>
          </a:prstGeom>
          <a:solidFill>
            <a:srgbClr val="0D4C77"/>
          </a:solidFill>
          <a:ln>
            <a:solidFill>
              <a:srgbClr val="0D4C7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err="1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86505" y="3284345"/>
            <a:ext cx="2653441" cy="899940"/>
            <a:chOff x="3187973" y="2890181"/>
            <a:chExt cx="2653441" cy="899940"/>
          </a:xfrm>
        </p:grpSpPr>
        <p:pic>
          <p:nvPicPr>
            <p:cNvPr id="4" name="Picture 3" descr="header_logo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1" r="72696"/>
            <a:stretch/>
          </p:blipFill>
          <p:spPr>
            <a:xfrm>
              <a:off x="3318668" y="2890181"/>
              <a:ext cx="678493" cy="627291"/>
            </a:xfrm>
            <a:prstGeom prst="rect">
              <a:avLst/>
            </a:prstGeom>
          </p:spPr>
        </p:pic>
        <p:pic>
          <p:nvPicPr>
            <p:cNvPr id="5" name="Picture 4" descr="header_logo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54" r="7699"/>
            <a:stretch/>
          </p:blipFill>
          <p:spPr>
            <a:xfrm>
              <a:off x="3975500" y="2890181"/>
              <a:ext cx="1645195" cy="62729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187973" y="3451567"/>
              <a:ext cx="26534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Optima"/>
                  <a:cs typeface="Optima"/>
                </a:rPr>
                <a:t>http://</a:t>
              </a:r>
              <a:r>
                <a:rPr lang="en-US" sz="1600" dirty="0" err="1" smtClean="0">
                  <a:solidFill>
                    <a:srgbClr val="FFFFFF"/>
                  </a:solidFill>
                  <a:latin typeface="Optima"/>
                  <a:cs typeface="Optima"/>
                </a:rPr>
                <a:t>deepdive.stanford.edu</a:t>
              </a:r>
              <a:endParaRPr lang="en-US" sz="1600" dirty="0" smtClean="0">
                <a:solidFill>
                  <a:srgbClr val="FFFFFF"/>
                </a:solidFill>
                <a:latin typeface="Optima"/>
                <a:cs typeface="Optima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340564" y="3473676"/>
              <a:ext cx="2302027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15808" y="22729"/>
            <a:ext cx="9107485" cy="7330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DeepDive for Knowledge Base Construction (KBC)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7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95675" y="2104739"/>
            <a:ext cx="1641495" cy="66873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Materialization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95673" y="5387731"/>
            <a:ext cx="1641496" cy="668737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Buffer Replacement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95674" y="3746236"/>
            <a:ext cx="1641495" cy="66873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Page-oriented Layout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250793" y="1614751"/>
            <a:ext cx="7359807" cy="4928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05"/>
            <a:ext cx="8153400" cy="990600"/>
          </a:xfrm>
        </p:spPr>
        <p:txBody>
          <a:bodyPr/>
          <a:lstStyle/>
          <a:p>
            <a:r>
              <a:rPr lang="en-US" dirty="0" smtClean="0"/>
              <a:t>Trade-off Space: Page Layout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560637" y="2037242"/>
          <a:ext cx="4538776" cy="374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2" name="Equation" r:id="rId4" imgW="2463800" imgH="203200" progId="Equation.DSMT4">
                  <p:embed/>
                </p:oleObj>
              </mc:Choice>
              <mc:Fallback>
                <p:oleObj name="Equation" r:id="rId4" imgW="2463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0637" y="2037242"/>
                        <a:ext cx="4538776" cy="374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256795" y="2411574"/>
            <a:ext cx="796418" cy="0"/>
          </a:xfrm>
          <a:prstGeom prst="line">
            <a:avLst/>
          </a:prstGeom>
          <a:ln w="38100" cmpd="sng">
            <a:solidFill>
              <a:schemeClr val="accent2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1451145" y="2810605"/>
          <a:ext cx="931100" cy="143256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459935"/>
                <a:gridCol w="471165"/>
              </a:tblGrid>
              <a:tr h="1598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382245" y="3031220"/>
            <a:ext cx="916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Random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Access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449805" y="3017710"/>
            <a:ext cx="380825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43049" y="2441273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 E(v’, f) in LAZY</a:t>
            </a:r>
            <a:endParaRPr lang="en-US" dirty="0"/>
          </a:p>
        </p:txBody>
      </p:sp>
      <p:sp>
        <p:nvSpPr>
          <p:cNvPr id="8" name="Can 7"/>
          <p:cNvSpPr/>
          <p:nvPr/>
        </p:nvSpPr>
        <p:spPr>
          <a:xfrm>
            <a:off x="3550941" y="2835264"/>
            <a:ext cx="1232969" cy="1432560"/>
          </a:xfrm>
          <a:prstGeom prst="can">
            <a:avLst>
              <a:gd name="adj" fmla="val 14001"/>
            </a:avLst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705168" y="3169795"/>
          <a:ext cx="931100" cy="470192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459935"/>
                <a:gridCol w="471165"/>
              </a:tblGrid>
              <a:tr h="25683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</a:tr>
              <a:tr h="21013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3705168" y="3711990"/>
          <a:ext cx="931100" cy="470192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459935"/>
                <a:gridCol w="471165"/>
              </a:tblGrid>
              <a:tr h="25683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</a:tr>
              <a:tr h="21013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286944" y="2992821"/>
            <a:ext cx="1716309" cy="11893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99210" y="2497474"/>
            <a:ext cx="91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078189" y="2497474"/>
            <a:ext cx="208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Memory Buffer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7003253" y="3169795"/>
            <a:ext cx="320578" cy="0"/>
          </a:xfrm>
          <a:prstGeom prst="straightConnector1">
            <a:avLst/>
          </a:prstGeom>
          <a:ln w="41275">
            <a:solidFill>
              <a:schemeClr val="accent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74511" y="2946091"/>
            <a:ext cx="89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015583" y="3507477"/>
            <a:ext cx="320578" cy="0"/>
          </a:xfrm>
          <a:prstGeom prst="straightConnector1">
            <a:avLst/>
          </a:prstGeom>
          <a:ln w="41275">
            <a:solidFill>
              <a:schemeClr val="accent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274511" y="3298153"/>
            <a:ext cx="67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Tuple</a:t>
            </a:r>
            <a:endParaRPr lang="en-US" dirty="0"/>
          </a:p>
        </p:txBody>
      </p:sp>
      <p:sp>
        <p:nvSpPr>
          <p:cNvPr id="41" name="Freeform 40"/>
          <p:cNvSpPr/>
          <p:nvPr/>
        </p:nvSpPr>
        <p:spPr>
          <a:xfrm>
            <a:off x="4623631" y="3151665"/>
            <a:ext cx="1072682" cy="263465"/>
          </a:xfrm>
          <a:custGeom>
            <a:avLst/>
            <a:gdLst>
              <a:gd name="connsiteX0" fmla="*/ 0 w 1072682"/>
              <a:gd name="connsiteY0" fmla="*/ 140175 h 263465"/>
              <a:gd name="connsiteX1" fmla="*/ 369890 w 1072682"/>
              <a:gd name="connsiteY1" fmla="*/ 4556 h 263465"/>
              <a:gd name="connsiteX2" fmla="*/ 752110 w 1072682"/>
              <a:gd name="connsiteY2" fmla="*/ 53872 h 263465"/>
              <a:gd name="connsiteX3" fmla="*/ 1072682 w 1072682"/>
              <a:gd name="connsiteY3" fmla="*/ 263465 h 26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2682" h="263465">
                <a:moveTo>
                  <a:pt x="0" y="140175"/>
                </a:moveTo>
                <a:cubicBezTo>
                  <a:pt x="122269" y="79557"/>
                  <a:pt x="244538" y="18940"/>
                  <a:pt x="369890" y="4556"/>
                </a:cubicBezTo>
                <a:cubicBezTo>
                  <a:pt x="495242" y="-9828"/>
                  <a:pt x="634978" y="10721"/>
                  <a:pt x="752110" y="53872"/>
                </a:cubicBezTo>
                <a:cubicBezTo>
                  <a:pt x="869242" y="97023"/>
                  <a:pt x="970962" y="180244"/>
                  <a:pt x="1072682" y="263465"/>
                </a:cubicBezTo>
              </a:path>
            </a:pathLst>
          </a:custGeom>
          <a:ln w="44450">
            <a:solidFill>
              <a:schemeClr val="accent2">
                <a:lumMod val="75000"/>
              </a:schemeClr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5686301" y="3442455"/>
          <a:ext cx="931100" cy="470192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459935"/>
                <a:gridCol w="471165"/>
              </a:tblGrid>
              <a:tr h="25683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</a:tr>
              <a:tr h="21013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42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8" grpId="0" animBg="1"/>
      <p:bldP spid="11" grpId="0" animBg="1"/>
      <p:bldP spid="12" grpId="0"/>
      <p:bldP spid="30" grpId="0"/>
      <p:bldP spid="33" grpId="0"/>
      <p:bldP spid="35" grpId="0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95675" y="2104739"/>
            <a:ext cx="1641495" cy="66873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Materialization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95673" y="5387731"/>
            <a:ext cx="1641496" cy="668737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Buffer Replacement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95674" y="3746236"/>
            <a:ext cx="1641495" cy="66873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Page-oriented Layout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250793" y="1614751"/>
            <a:ext cx="7359807" cy="4928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578"/>
            <a:ext cx="8153400" cy="990600"/>
          </a:xfrm>
        </p:spPr>
        <p:txBody>
          <a:bodyPr/>
          <a:lstStyle/>
          <a:p>
            <a:r>
              <a:rPr lang="en-US" dirty="0" smtClean="0"/>
              <a:t>Trade-off Space: Page Layout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560637" y="2037242"/>
          <a:ext cx="4538776" cy="374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0" name="Equation" r:id="rId4" imgW="2463800" imgH="203200" progId="Equation.DSMT4">
                  <p:embed/>
                </p:oleObj>
              </mc:Choice>
              <mc:Fallback>
                <p:oleObj name="Equation" r:id="rId4" imgW="2463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0637" y="2037242"/>
                        <a:ext cx="4538776" cy="374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256795" y="2411574"/>
            <a:ext cx="796418" cy="0"/>
          </a:xfrm>
          <a:prstGeom prst="line">
            <a:avLst/>
          </a:prstGeom>
          <a:ln w="38100" cmpd="sng">
            <a:solidFill>
              <a:schemeClr val="accent2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43049" y="2441273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 E(v’, f) in LAZY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24121" y="4520304"/>
            <a:ext cx="19256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Tuples</a:t>
            </a:r>
            <a:r>
              <a:rPr lang="en-US" dirty="0" smtClean="0"/>
              <a:t>: </a:t>
            </a:r>
          </a:p>
          <a:p>
            <a:r>
              <a:rPr lang="en-US" dirty="0"/>
              <a:t> </a:t>
            </a:r>
            <a:r>
              <a:rPr lang="en-US" dirty="0" smtClean="0"/>
              <a:t>   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/>
              <a:t>t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b="1" u="sng" dirty="0" smtClean="0"/>
              <a:t>Visiting Sequence</a:t>
            </a:r>
            <a:r>
              <a:rPr lang="en-US" dirty="0" smtClean="0"/>
              <a:t>: </a:t>
            </a:r>
          </a:p>
          <a:p>
            <a:r>
              <a:rPr lang="en-US" dirty="0"/>
              <a:t> </a:t>
            </a:r>
            <a:r>
              <a:rPr lang="en-US" dirty="0" smtClean="0"/>
              <a:t>   t</a:t>
            </a:r>
            <a:r>
              <a:rPr lang="en-US" baseline="-25000" dirty="0" smtClean="0"/>
              <a:t>a1</a:t>
            </a:r>
            <a:r>
              <a:rPr lang="en-US" dirty="0" smtClean="0"/>
              <a:t>, …, t</a:t>
            </a:r>
            <a:r>
              <a:rPr lang="en-US" baseline="-25000" dirty="0" smtClean="0"/>
              <a:t>am</a:t>
            </a:r>
            <a:endParaRPr lang="en-US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3859084" y="4520304"/>
            <a:ext cx="4545154" cy="11673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chemeClr val="tx1"/>
                </a:solidFill>
              </a:rPr>
              <a:t>Proposition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Finding the optimal paging </a:t>
            </a:r>
            <a:r>
              <a:rPr lang="en-US" dirty="0">
                <a:solidFill>
                  <a:schemeClr val="tx1"/>
                </a:solidFill>
              </a:rPr>
              <a:t>strategy </a:t>
            </a:r>
            <a:r>
              <a:rPr lang="en-US" dirty="0" smtClean="0">
                <a:solidFill>
                  <a:schemeClr val="tx1"/>
                </a:solidFill>
              </a:rPr>
              <a:t>for f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,…,</a:t>
            </a: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baseline="-25000" dirty="0" err="1" smtClean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given visiting sequence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-25000" dirty="0">
                <a:solidFill>
                  <a:schemeClr val="tx1"/>
                </a:solidFill>
              </a:rPr>
              <a:t>a1</a:t>
            </a:r>
            <a:r>
              <a:rPr lang="en-US" dirty="0">
                <a:solidFill>
                  <a:schemeClr val="tx1"/>
                </a:solidFill>
              </a:rPr>
              <a:t>, …, </a:t>
            </a:r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baseline="-25000" dirty="0" smtClean="0">
                <a:solidFill>
                  <a:schemeClr val="tx1"/>
                </a:solidFill>
              </a:rPr>
              <a:t>am</a:t>
            </a:r>
            <a:r>
              <a:rPr lang="en-US" dirty="0" smtClean="0">
                <a:solidFill>
                  <a:schemeClr val="tx1"/>
                </a:solidFill>
              </a:rPr>
              <a:t> is NP-hard for LRU or OPTIMAL buffer replacement strategy.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59084" y="5755503"/>
            <a:ext cx="4545154" cy="70628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chemeClr val="tx1"/>
                </a:solidFill>
              </a:rPr>
              <a:t>HEURISTIC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Greedily pack f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,…,</a:t>
            </a:r>
            <a:r>
              <a:rPr lang="en-US" dirty="0" err="1" smtClean="0">
                <a:solidFill>
                  <a:schemeClr val="tx1"/>
                </a:solidFill>
              </a:rPr>
              <a:t>f</a:t>
            </a:r>
            <a:r>
              <a:rPr lang="en-US" baseline="-25000" dirty="0" err="1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 into pages </a:t>
            </a:r>
            <a:r>
              <a:rPr lang="en-US" dirty="0" smtClean="0">
                <a:solidFill>
                  <a:srgbClr val="000000"/>
                </a:solidFill>
              </a:rPr>
              <a:t>according to </a:t>
            </a:r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baseline="-25000" dirty="0">
                <a:solidFill>
                  <a:srgbClr val="000000"/>
                </a:solidFill>
              </a:rPr>
              <a:t>a1</a:t>
            </a:r>
            <a:r>
              <a:rPr lang="en-US" dirty="0">
                <a:solidFill>
                  <a:srgbClr val="000000"/>
                </a:solidFill>
              </a:rPr>
              <a:t>, …, </a:t>
            </a:r>
            <a:r>
              <a:rPr lang="en-US" dirty="0" smtClean="0">
                <a:solidFill>
                  <a:srgbClr val="000000"/>
                </a:solidFill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am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1451145" y="2810605"/>
          <a:ext cx="931100" cy="143256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459935"/>
                <a:gridCol w="471165"/>
              </a:tblGrid>
              <a:tr h="1598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382245" y="3031220"/>
            <a:ext cx="916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Random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Access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449805" y="3017710"/>
            <a:ext cx="380825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n 25"/>
          <p:cNvSpPr/>
          <p:nvPr/>
        </p:nvSpPr>
        <p:spPr>
          <a:xfrm>
            <a:off x="3550941" y="2835264"/>
            <a:ext cx="1232969" cy="1432560"/>
          </a:xfrm>
          <a:prstGeom prst="can">
            <a:avLst>
              <a:gd name="adj" fmla="val 14001"/>
            </a:avLst>
          </a:prstGeom>
          <a:solidFill>
            <a:schemeClr val="bg1">
              <a:lumMod val="85000"/>
              <a:alpha val="27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705168" y="3169795"/>
          <a:ext cx="931100" cy="470192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459935"/>
                <a:gridCol w="471165"/>
              </a:tblGrid>
              <a:tr h="25683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</a:tr>
              <a:tr h="21013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3705168" y="3711990"/>
          <a:ext cx="931100" cy="470192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459935"/>
                <a:gridCol w="471165"/>
              </a:tblGrid>
              <a:tr h="25683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</a:tr>
              <a:tr h="21013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5286944" y="2992821"/>
            <a:ext cx="1716309" cy="11893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699210" y="2497474"/>
            <a:ext cx="918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78189" y="2497474"/>
            <a:ext cx="208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Memory Buffer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/>
          </p:nvPr>
        </p:nvGraphicFramePr>
        <p:xfrm>
          <a:off x="5686301" y="3442455"/>
          <a:ext cx="931100" cy="470192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459935"/>
                <a:gridCol w="471165"/>
              </a:tblGrid>
              <a:tr h="25683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</a:tr>
              <a:tr h="210135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B25C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9D"/>
                    </a:solidFill>
                  </a:tcPr>
                </a:tc>
              </a:tr>
            </a:tbl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flipH="1">
            <a:off x="7003253" y="3169795"/>
            <a:ext cx="320578" cy="0"/>
          </a:xfrm>
          <a:prstGeom prst="straightConnector1">
            <a:avLst/>
          </a:prstGeom>
          <a:ln w="41275">
            <a:solidFill>
              <a:schemeClr val="accent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274511" y="2946091"/>
            <a:ext cx="89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015583" y="3507477"/>
            <a:ext cx="320578" cy="0"/>
          </a:xfrm>
          <a:prstGeom prst="straightConnector1">
            <a:avLst/>
          </a:prstGeom>
          <a:ln w="41275">
            <a:solidFill>
              <a:schemeClr val="accent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274511" y="3298153"/>
            <a:ext cx="67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Tuple</a:t>
            </a:r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>
            <a:off x="4623631" y="3151665"/>
            <a:ext cx="1072682" cy="263465"/>
          </a:xfrm>
          <a:custGeom>
            <a:avLst/>
            <a:gdLst>
              <a:gd name="connsiteX0" fmla="*/ 0 w 1072682"/>
              <a:gd name="connsiteY0" fmla="*/ 140175 h 263465"/>
              <a:gd name="connsiteX1" fmla="*/ 369890 w 1072682"/>
              <a:gd name="connsiteY1" fmla="*/ 4556 h 263465"/>
              <a:gd name="connsiteX2" fmla="*/ 752110 w 1072682"/>
              <a:gd name="connsiteY2" fmla="*/ 53872 h 263465"/>
              <a:gd name="connsiteX3" fmla="*/ 1072682 w 1072682"/>
              <a:gd name="connsiteY3" fmla="*/ 263465 h 26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2682" h="263465">
                <a:moveTo>
                  <a:pt x="0" y="140175"/>
                </a:moveTo>
                <a:cubicBezTo>
                  <a:pt x="122269" y="79557"/>
                  <a:pt x="244538" y="18940"/>
                  <a:pt x="369890" y="4556"/>
                </a:cubicBezTo>
                <a:cubicBezTo>
                  <a:pt x="495242" y="-9828"/>
                  <a:pt x="634978" y="10721"/>
                  <a:pt x="752110" y="53872"/>
                </a:cubicBezTo>
                <a:cubicBezTo>
                  <a:pt x="869242" y="97023"/>
                  <a:pt x="970962" y="180244"/>
                  <a:pt x="1072682" y="263465"/>
                </a:cubicBezTo>
              </a:path>
            </a:pathLst>
          </a:custGeom>
          <a:ln w="44450">
            <a:solidFill>
              <a:schemeClr val="accent2">
                <a:lumMod val="75000"/>
              </a:schemeClr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0226139">
            <a:off x="4650702" y="3898460"/>
            <a:ext cx="1072682" cy="263465"/>
          </a:xfrm>
          <a:custGeom>
            <a:avLst/>
            <a:gdLst>
              <a:gd name="connsiteX0" fmla="*/ 0 w 1072682"/>
              <a:gd name="connsiteY0" fmla="*/ 140175 h 263465"/>
              <a:gd name="connsiteX1" fmla="*/ 369890 w 1072682"/>
              <a:gd name="connsiteY1" fmla="*/ 4556 h 263465"/>
              <a:gd name="connsiteX2" fmla="*/ 752110 w 1072682"/>
              <a:gd name="connsiteY2" fmla="*/ 53872 h 263465"/>
              <a:gd name="connsiteX3" fmla="*/ 1072682 w 1072682"/>
              <a:gd name="connsiteY3" fmla="*/ 263465 h 26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2682" h="263465">
                <a:moveTo>
                  <a:pt x="0" y="140175"/>
                </a:moveTo>
                <a:cubicBezTo>
                  <a:pt x="122269" y="79557"/>
                  <a:pt x="244538" y="18940"/>
                  <a:pt x="369890" y="4556"/>
                </a:cubicBezTo>
                <a:cubicBezTo>
                  <a:pt x="495242" y="-9828"/>
                  <a:pt x="634978" y="10721"/>
                  <a:pt x="752110" y="53872"/>
                </a:cubicBezTo>
                <a:cubicBezTo>
                  <a:pt x="869242" y="97023"/>
                  <a:pt x="970962" y="180244"/>
                  <a:pt x="1072682" y="263465"/>
                </a:cubicBezTo>
              </a:path>
            </a:pathLst>
          </a:custGeom>
          <a:ln w="44450">
            <a:solidFill>
              <a:schemeClr val="tx2">
                <a:lumMod val="75000"/>
              </a:schemeClr>
            </a:solidFill>
            <a:prstDash val="sysDot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59084" y="3574428"/>
            <a:ext cx="4545154" cy="66873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Q2: What buffer replacement strategy to use?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859084" y="2810605"/>
            <a:ext cx="4545154" cy="66873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Q1: How to organize relation into pages?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975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95675" y="2104739"/>
            <a:ext cx="1641495" cy="668738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Materialization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95673" y="5387732"/>
            <a:ext cx="1641496" cy="66873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Buffer Replacement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95674" y="3746235"/>
            <a:ext cx="1641495" cy="668737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Page-oriented Layout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250793" y="1614751"/>
            <a:ext cx="7359807" cy="49280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639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Trade-off Space: Buffer Replacement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560637" y="2037242"/>
          <a:ext cx="4538776" cy="374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3" name="Equation" r:id="rId4" imgW="2463800" imgH="203200" progId="Equation.DSMT4">
                  <p:embed/>
                </p:oleObj>
              </mc:Choice>
              <mc:Fallback>
                <p:oleObj name="Equation" r:id="rId4" imgW="2463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60637" y="2037242"/>
                        <a:ext cx="4538776" cy="374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1451145" y="2810605"/>
          <a:ext cx="1491890" cy="1432560"/>
        </p:xfrm>
        <a:graphic>
          <a:graphicData uri="http://schemas.openxmlformats.org/drawingml/2006/table">
            <a:tbl>
              <a:tblPr firstRow="1" bandRow="1">
                <a:effectLst/>
                <a:tableStyleId>{775DCB02-9BB8-47FD-8907-85C794F793BA}</a:tableStyleId>
              </a:tblPr>
              <a:tblGrid>
                <a:gridCol w="736948"/>
                <a:gridCol w="754942"/>
              </a:tblGrid>
              <a:tr h="15980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59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943035" y="3031220"/>
            <a:ext cx="916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Random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Access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010595" y="3017710"/>
            <a:ext cx="380825" cy="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43049" y="2441273"/>
            <a:ext cx="195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 E(v’, f) in LAZY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451144" y="4609559"/>
            <a:ext cx="6790953" cy="6790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rgbClr val="000000"/>
                </a:solidFill>
              </a:rPr>
              <a:t>LRU</a:t>
            </a:r>
            <a:r>
              <a:rPr lang="en-US" b="1" dirty="0" smtClean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Evict the page that is Least-Recently-Used.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51145" y="5531976"/>
            <a:ext cx="6790953" cy="6790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rgbClr val="000000"/>
                </a:solidFill>
              </a:rPr>
              <a:t>OPTIMAL</a:t>
            </a:r>
            <a:r>
              <a:rPr lang="en-US" dirty="0">
                <a:solidFill>
                  <a:srgbClr val="000000"/>
                </a:solidFill>
              </a:rPr>
              <a:t>: Evict the page that will be used latest in the </a:t>
            </a:r>
            <a:r>
              <a:rPr lang="en-US" dirty="0" smtClean="0">
                <a:solidFill>
                  <a:srgbClr val="000000"/>
                </a:solidFill>
              </a:rPr>
              <a:t>future.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34252" y="3637941"/>
            <a:ext cx="1634907" cy="6061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Main Memory Buffer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34252" y="2597887"/>
            <a:ext cx="1634907" cy="6006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Secondary Storage</a:t>
            </a:r>
            <a:endParaRPr lang="en-US" b="1" u="sng" dirty="0">
              <a:solidFill>
                <a:schemeClr val="bg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389749" y="3110914"/>
            <a:ext cx="0" cy="527027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221768" y="3198506"/>
            <a:ext cx="0" cy="439435"/>
          </a:xfrm>
          <a:prstGeom prst="straightConnector1">
            <a:avLst/>
          </a:prstGeom>
          <a:ln w="50800"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793396" y="3234088"/>
            <a:ext cx="64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Load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221768" y="323408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Evict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21492" y="2597887"/>
            <a:ext cx="19256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Tuples</a:t>
            </a:r>
            <a:r>
              <a:rPr lang="en-US" dirty="0" smtClean="0"/>
              <a:t>: </a:t>
            </a:r>
          </a:p>
          <a:p>
            <a:r>
              <a:rPr lang="en-US" dirty="0"/>
              <a:t> </a:t>
            </a:r>
            <a:r>
              <a:rPr lang="en-US" dirty="0" smtClean="0"/>
              <a:t>   t</a:t>
            </a:r>
            <a:r>
              <a:rPr lang="en-US" baseline="-25000" dirty="0" smtClean="0"/>
              <a:t>1</a:t>
            </a:r>
            <a:r>
              <a:rPr lang="en-US" dirty="0" smtClean="0"/>
              <a:t>, t</a:t>
            </a:r>
            <a:r>
              <a:rPr lang="en-US" baseline="-25000" dirty="0" smtClean="0"/>
              <a:t>2</a:t>
            </a:r>
            <a:r>
              <a:rPr lang="en-US" dirty="0" smtClean="0"/>
              <a:t>, …, </a:t>
            </a:r>
            <a:r>
              <a:rPr lang="en-US" dirty="0" err="1"/>
              <a:t>t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endParaRPr lang="en-US" baseline="-25000" dirty="0" smtClean="0"/>
          </a:p>
          <a:p>
            <a:r>
              <a:rPr lang="en-US" b="1" u="sng" dirty="0" smtClean="0"/>
              <a:t>Visiting Sequence</a:t>
            </a:r>
            <a:r>
              <a:rPr lang="en-US" dirty="0" smtClean="0"/>
              <a:t>: </a:t>
            </a:r>
          </a:p>
          <a:p>
            <a:r>
              <a:rPr lang="en-US" dirty="0"/>
              <a:t> </a:t>
            </a:r>
            <a:r>
              <a:rPr lang="en-US" dirty="0" smtClean="0"/>
              <a:t>   t</a:t>
            </a:r>
            <a:r>
              <a:rPr lang="en-US" baseline="-25000" dirty="0" smtClean="0"/>
              <a:t>a1</a:t>
            </a:r>
            <a:r>
              <a:rPr lang="en-US" dirty="0" smtClean="0"/>
              <a:t>, …, t</a:t>
            </a:r>
            <a:r>
              <a:rPr lang="en-US" baseline="-25000" dirty="0" smtClean="0"/>
              <a:t>am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4951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40" grpId="0"/>
      <p:bldP spid="41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smtClean="0"/>
              <a:t>Trade-off Space: Recap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7348" y="2861337"/>
            <a:ext cx="3427331" cy="6687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Materialization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067348" y="3668595"/>
            <a:ext cx="3427331" cy="66873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Page-oriented Layout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2067348" y="4462343"/>
            <a:ext cx="3427331" cy="66873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Buffer Replacement</a:t>
            </a:r>
            <a:endParaRPr lang="en-US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304483" y="2174315"/>
          <a:ext cx="4538776" cy="374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7" name="Equation" r:id="rId4" imgW="2463800" imgH="203200" progId="Equation.DSMT4">
                  <p:embed/>
                </p:oleObj>
              </mc:Choice>
              <mc:Fallback>
                <p:oleObj name="Equation" r:id="rId4" imgW="2463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04483" y="2174315"/>
                        <a:ext cx="4538776" cy="374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494680" y="2861337"/>
            <a:ext cx="1458054" cy="668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4 Strategies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94680" y="3668595"/>
            <a:ext cx="1458054" cy="6687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HEURISTIC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94679" y="4462343"/>
            <a:ext cx="1458055" cy="6687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OPTIMAL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37949"/>
            <a:ext cx="8153400" cy="28445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Background: Gibbs sampling &amp; factor graph</a:t>
            </a:r>
          </a:p>
          <a:p>
            <a:endParaRPr lang="en-US" dirty="0" smtClean="0"/>
          </a:p>
          <a:p>
            <a:r>
              <a:rPr lang="en-US" dirty="0" smtClean="0"/>
              <a:t>Elementary</a:t>
            </a:r>
          </a:p>
          <a:p>
            <a:endParaRPr lang="en-US" dirty="0" smtClean="0"/>
          </a:p>
          <a:p>
            <a:r>
              <a:rPr lang="en-US" dirty="0" smtClean="0"/>
              <a:t>Experimental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2648" y="3253127"/>
            <a:ext cx="3427331" cy="66873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Trade-off 1: Materialization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12648" y="4060385"/>
            <a:ext cx="3427331" cy="66873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Trade-off 2: Page-oriented Layout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12648" y="4854133"/>
            <a:ext cx="3427331" cy="66873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Trade-off 3:Buffer Replacement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12648" y="2426089"/>
            <a:ext cx="3427331" cy="66873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Main Experiments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039979" y="2426089"/>
            <a:ext cx="4566933" cy="6687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End-to-end </a:t>
            </a:r>
            <a:r>
              <a:rPr lang="en-US" b="1" dirty="0">
                <a:solidFill>
                  <a:schemeClr val="tx1"/>
                </a:solidFill>
              </a:rPr>
              <a:t>c</a:t>
            </a:r>
            <a:r>
              <a:rPr lang="en-US" b="1" dirty="0" smtClean="0">
                <a:solidFill>
                  <a:schemeClr val="tx1"/>
                </a:solidFill>
              </a:rPr>
              <a:t>omparison with other systems.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9979" y="3253127"/>
            <a:ext cx="4566933" cy="6687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00"/>
                </a:solidFill>
              </a:rPr>
              <a:t>Compare LAZY, EAGER, VCOC, FCOC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9979" y="4060385"/>
            <a:ext cx="4566933" cy="6687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00"/>
                </a:solidFill>
              </a:rPr>
              <a:t>Compare RANDOM, HEURISTIC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9979" y="4854133"/>
            <a:ext cx="4566933" cy="6687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0000"/>
                </a:solidFill>
              </a:rPr>
              <a:t>Compare LRU, RANDOM, OPTIMAL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891616" y="1964488"/>
            <a:ext cx="1179409" cy="118184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2195" y="3315573"/>
            <a:ext cx="1179409" cy="1974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3413" y="1964488"/>
            <a:ext cx="1179409" cy="11818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02822" y="3315573"/>
            <a:ext cx="6739706" cy="1974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01605" y="1964488"/>
            <a:ext cx="3013510" cy="11818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smtClean="0"/>
              <a:t>Experiments Setup</a:t>
            </a:r>
            <a:endParaRPr lang="en-US" dirty="0"/>
          </a:p>
        </p:txBody>
      </p:sp>
      <p:pic>
        <p:nvPicPr>
          <p:cNvPr id="4" name="Picture 3" descr="Junior_Icon_33_2.png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3" y="2055928"/>
            <a:ext cx="975361" cy="97536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1796101" y="2093284"/>
            <a:ext cx="30190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LR</a:t>
            </a:r>
            <a:r>
              <a:rPr lang="en-US" dirty="0" smtClean="0"/>
              <a:t>: Logistic Regression</a:t>
            </a:r>
          </a:p>
          <a:p>
            <a:r>
              <a:rPr lang="en-US" b="1" u="sng" dirty="0" smtClean="0"/>
              <a:t>CRF</a:t>
            </a:r>
            <a:r>
              <a:rPr lang="en-US" dirty="0" smtClean="0"/>
              <a:t>: Skip-chain CRF</a:t>
            </a:r>
          </a:p>
          <a:p>
            <a:r>
              <a:rPr lang="en-US" b="1" u="sng" dirty="0" smtClean="0"/>
              <a:t>LDA</a:t>
            </a:r>
            <a:r>
              <a:rPr lang="en-US" dirty="0" smtClean="0"/>
              <a:t>: Latent </a:t>
            </a:r>
            <a:r>
              <a:rPr lang="en-US" dirty="0" err="1" smtClean="0"/>
              <a:t>Dirichlet</a:t>
            </a:r>
            <a:r>
              <a:rPr lang="en-US" dirty="0" smtClean="0"/>
              <a:t> Allocation</a:t>
            </a:r>
          </a:p>
        </p:txBody>
      </p:sp>
      <p:pic>
        <p:nvPicPr>
          <p:cNvPr id="12" name="Picture 11" descr="sales-icon1.png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3" y="3815125"/>
            <a:ext cx="972925" cy="9729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49314"/>
              </p:ext>
            </p:extLst>
          </p:nvPr>
        </p:nvGraphicFramePr>
        <p:xfrm>
          <a:off x="1910208" y="3720373"/>
          <a:ext cx="6420995" cy="1483360"/>
        </p:xfrm>
        <a:graphic>
          <a:graphicData uri="http://schemas.openxmlformats.org/drawingml/2006/table">
            <a:tbl>
              <a:tblPr firstRow="1" bandRow="1">
                <a:effectLst/>
                <a:tableStyleId>{D113A9D2-9D6B-4929-AA2D-F23B5EE8CBE7}</a:tableStyleId>
              </a:tblPr>
              <a:tblGrid>
                <a:gridCol w="917285"/>
                <a:gridCol w="917285"/>
                <a:gridCol w="917285"/>
                <a:gridCol w="917285"/>
                <a:gridCol w="917285"/>
                <a:gridCol w="917285"/>
                <a:gridCol w="917285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BB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#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Var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BB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#Factor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BB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Size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BB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#</a:t>
                      </a:r>
                      <a:r>
                        <a:rPr lang="en-US" sz="1800" dirty="0" err="1" smtClean="0">
                          <a:solidFill>
                            <a:srgbClr val="000000"/>
                          </a:solidFill>
                        </a:rPr>
                        <a:t>Var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BB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#Factor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BB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Size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BB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47K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47K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2MB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0.2TB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CRF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47K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94K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3MB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0.3TB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LDA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0.4M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10MB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39B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0.9TB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67760" y="3351041"/>
            <a:ext cx="120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Bench (1x)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27469" y="3351041"/>
            <a:ext cx="1801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Scale (100,000x)</a:t>
            </a:r>
            <a:endParaRPr lang="en-US" b="1" dirty="0"/>
          </a:p>
        </p:txBody>
      </p:sp>
      <p:pic>
        <p:nvPicPr>
          <p:cNvPr id="3" name="Picture 2" descr="iso_icon_handshake.png"/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39" y="2035044"/>
            <a:ext cx="1127278" cy="10521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sp>
        <p:nvSpPr>
          <p:cNvPr id="21" name="Rectangle 20"/>
          <p:cNvSpPr/>
          <p:nvPr/>
        </p:nvSpPr>
        <p:spPr>
          <a:xfrm>
            <a:off x="6071026" y="1964488"/>
            <a:ext cx="2471502" cy="11818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15678" y="1967402"/>
            <a:ext cx="2569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FACTORIE (LR, CRF, LDA)</a:t>
            </a:r>
            <a:endParaRPr lang="en-US" b="1" u="sng" dirty="0"/>
          </a:p>
          <a:p>
            <a:r>
              <a:rPr lang="en-US" b="1" u="sng" dirty="0" err="1" smtClean="0"/>
              <a:t>PGibbs</a:t>
            </a:r>
            <a:r>
              <a:rPr lang="en-US" b="1" u="sng" dirty="0" smtClean="0"/>
              <a:t> (LR, CRF, LDA)</a:t>
            </a:r>
            <a:endParaRPr lang="en-US" b="1" u="sng" dirty="0"/>
          </a:p>
          <a:p>
            <a:r>
              <a:rPr lang="en-US" b="1" u="sng" dirty="0" err="1" smtClean="0"/>
              <a:t>WinBUGS</a:t>
            </a:r>
            <a:r>
              <a:rPr lang="en-US" b="1" u="sng" dirty="0" smtClean="0"/>
              <a:t> (LR, LDA)</a:t>
            </a:r>
          </a:p>
          <a:p>
            <a:r>
              <a:rPr lang="en-US" b="1" u="sng" dirty="0" err="1" smtClean="0"/>
              <a:t>MADLib</a:t>
            </a:r>
            <a:r>
              <a:rPr lang="en-US" b="1" u="sng" dirty="0" smtClean="0"/>
              <a:t> (LDA)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0651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8" grpId="0" animBg="1"/>
      <p:bldP spid="13" grpId="0" animBg="1"/>
      <p:bldP spid="11" grpId="0" animBg="1"/>
      <p:bldP spid="9" grpId="0"/>
      <p:bldP spid="16" grpId="0"/>
      <p:bldP spid="17" grpId="0"/>
      <p:bldP spid="21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462"/>
            <a:ext cx="8153400" cy="990600"/>
          </a:xfrm>
        </p:spPr>
        <p:txBody>
          <a:bodyPr/>
          <a:lstStyle/>
          <a:p>
            <a:r>
              <a:rPr lang="en-US" dirty="0" smtClean="0"/>
              <a:t>Main Experiments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612648" y="1885244"/>
          <a:ext cx="7868130" cy="4817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9567334" y="2019300"/>
          <a:ext cx="8153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5446888" y="3019778"/>
            <a:ext cx="254000" cy="282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531556" y="2622225"/>
            <a:ext cx="1015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EleMM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445955" y="3750734"/>
            <a:ext cx="254000" cy="28222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45955" y="3303180"/>
            <a:ext cx="996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EleFILE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2291" y="4132913"/>
            <a:ext cx="134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EleHBASE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557911" y="4509911"/>
            <a:ext cx="254000" cy="28222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590185" y="3225001"/>
            <a:ext cx="284558" cy="412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37634" y="3554737"/>
            <a:ext cx="2199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Other main-</a:t>
            </a:r>
          </a:p>
          <a:p>
            <a:r>
              <a:rPr lang="en-US" sz="2400" dirty="0" smtClean="0"/>
              <a:t>memory</a:t>
            </a:r>
            <a:r>
              <a:rPr lang="en-US" sz="2400" dirty="0"/>
              <a:t> </a:t>
            </a:r>
            <a:r>
              <a:rPr lang="en-US" sz="2400" dirty="0" smtClean="0"/>
              <a:t>Systems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429000" y="2711840"/>
            <a:ext cx="284558" cy="925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337131" y="2928471"/>
            <a:ext cx="0" cy="709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2612142" y="3048940"/>
            <a:ext cx="254000" cy="282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569810" y="2628050"/>
            <a:ext cx="1015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EleMM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4835746" y="3981566"/>
            <a:ext cx="254000" cy="28222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835746" y="3534012"/>
            <a:ext cx="996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EleFILE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028151" y="3883676"/>
            <a:ext cx="134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EleHBASE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835015" y="4179121"/>
            <a:ext cx="254000" cy="28222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3928061" y="3490625"/>
            <a:ext cx="254000" cy="2822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012729" y="3093072"/>
            <a:ext cx="1149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75000"/>
                  </a:schemeClr>
                </a:solidFill>
              </a:rPr>
              <a:t>MADLib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3551" y="1528490"/>
            <a:ext cx="1750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40GB Buffer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6250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Trade-offs: Materialization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496712" y="2205903"/>
          <a:ext cx="4914899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-1342047" y="3461375"/>
            <a:ext cx="29418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Normalized throughput</a:t>
            </a:r>
            <a:endParaRPr lang="en-US" sz="2200" b="1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4230512" y="2205903"/>
          <a:ext cx="4914899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1112" y="3741571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not finish in 1 hour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2730" y="4669807"/>
            <a:ext cx="475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Different Page-size/buffer-size settings</a:t>
            </a:r>
            <a:endParaRPr lang="en-US" sz="2200" b="1" dirty="0"/>
          </a:p>
        </p:txBody>
      </p:sp>
      <p:graphicFrame>
        <p:nvGraphicFramePr>
          <p:cNvPr id="19" name="Chart 18"/>
          <p:cNvGraphicFramePr/>
          <p:nvPr>
            <p:extLst/>
          </p:nvPr>
        </p:nvGraphicFramePr>
        <p:xfrm>
          <a:off x="7898833" y="2103271"/>
          <a:ext cx="4914899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>
            <a:off x="12344400" y="1905000"/>
            <a:ext cx="224223" cy="188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221112" y="4110903"/>
            <a:ext cx="190499" cy="198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51094" y="2193178"/>
            <a:ext cx="133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CRF (</a:t>
            </a:r>
            <a:r>
              <a:rPr lang="en-US" dirty="0" err="1" smtClean="0"/>
              <a:t>EleFILE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719329" y="2193178"/>
            <a:ext cx="134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LDA (</a:t>
            </a:r>
            <a:r>
              <a:rPr lang="en-US" dirty="0" err="1" smtClean="0"/>
              <a:t>EleFILE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Graphic spid="5" grpId="0">
        <p:bldAsOne/>
      </p:bldGraphic>
      <p:bldP spid="6" grpId="0"/>
      <p:bldP spid="16" grpId="0"/>
      <p:bldGraphic spid="19" grpId="0">
        <p:bldAsOne/>
      </p:bldGraphic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/>
          </p:nvPr>
        </p:nvGraphicFramePr>
        <p:xfrm>
          <a:off x="496712" y="2205903"/>
          <a:ext cx="4914899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/>
          </p:nvPr>
        </p:nvGraphicFramePr>
        <p:xfrm>
          <a:off x="4230512" y="2205903"/>
          <a:ext cx="4914899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649"/>
            <a:ext cx="8153400" cy="990600"/>
          </a:xfrm>
        </p:spPr>
        <p:txBody>
          <a:bodyPr/>
          <a:lstStyle/>
          <a:p>
            <a:r>
              <a:rPr lang="en-US" dirty="0"/>
              <a:t>Trade-offs: </a:t>
            </a:r>
            <a:r>
              <a:rPr lang="en-US" dirty="0" smtClean="0"/>
              <a:t>Page-oriented Layout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342047" y="3461375"/>
            <a:ext cx="29418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Normalized throughput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11611" y="3741571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not finish in 1 hour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666857" y="4110903"/>
            <a:ext cx="190499" cy="198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hart 13"/>
          <p:cNvGraphicFramePr/>
          <p:nvPr>
            <p:extLst/>
          </p:nvPr>
        </p:nvGraphicFramePr>
        <p:xfrm>
          <a:off x="7701278" y="2103271"/>
          <a:ext cx="4914899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851094" y="2193178"/>
            <a:ext cx="133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CRF (</a:t>
            </a:r>
            <a:r>
              <a:rPr lang="en-US" dirty="0" err="1" smtClean="0"/>
              <a:t>EleFILE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719329" y="2193178"/>
            <a:ext cx="134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LDA (</a:t>
            </a:r>
            <a:r>
              <a:rPr lang="en-US" dirty="0" err="1" smtClean="0"/>
              <a:t>EleFILE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2730" y="4669807"/>
            <a:ext cx="475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Different Page-size/buffer-size settings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5808" y="5051780"/>
            <a:ext cx="8730635" cy="1100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It 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is 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feasible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to build 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a data management system to support the </a:t>
            </a:r>
            <a:r>
              <a:rPr lang="en-US" sz="2400" i="1" dirty="0">
                <a:solidFill>
                  <a:srgbClr val="000000"/>
                </a:solidFill>
                <a:latin typeface="Optima"/>
                <a:cs typeface="Optima"/>
              </a:rPr>
              <a:t>end-to-end 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workflow 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of building 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KBC </a:t>
            </a:r>
            <a:r>
              <a:rPr lang="en-US" sz="2400" dirty="0" smtClean="0">
                <a:solidFill>
                  <a:srgbClr val="000000"/>
                </a:solidFill>
                <a:latin typeface="Optima"/>
                <a:cs typeface="Optima"/>
              </a:rPr>
              <a:t>applications.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810" y="2142064"/>
            <a:ext cx="2648747" cy="5362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600" b="1" dirty="0" smtClean="0">
                <a:solidFill>
                  <a:srgbClr val="FFFFFF"/>
                </a:solidFill>
                <a:latin typeface="Optima"/>
                <a:cs typeface="Optima"/>
              </a:rPr>
              <a:t>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9698" y="2142064"/>
            <a:ext cx="2648747" cy="5362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600" b="1" dirty="0" smtClean="0">
                <a:solidFill>
                  <a:srgbClr val="FFFFFF"/>
                </a:solidFill>
                <a:latin typeface="Optima"/>
                <a:cs typeface="Optima"/>
              </a:rPr>
              <a:t>Abstraction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7696" y="2142064"/>
            <a:ext cx="2648747" cy="53622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600" b="1" dirty="0" smtClean="0">
                <a:solidFill>
                  <a:srgbClr val="FFFFFF"/>
                </a:solidFill>
                <a:latin typeface="Optima"/>
                <a:cs typeface="Optima"/>
              </a:rPr>
              <a:t>Techniques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809" y="2706507"/>
            <a:ext cx="2648747" cy="20630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/>
            <a:r>
              <a:rPr lang="en-US" sz="2600" dirty="0" smtClean="0">
                <a:solidFill>
                  <a:srgbClr val="FFFFFF"/>
                </a:solidFill>
                <a:latin typeface="Optima"/>
                <a:cs typeface="Optima"/>
              </a:rPr>
              <a:t>Why KBC? How does DeepDive help KBC?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49698" y="2706507"/>
            <a:ext cx="2648747" cy="20630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/>
            <a:r>
              <a:rPr lang="en-US" sz="2600" dirty="0" smtClean="0">
                <a:solidFill>
                  <a:srgbClr val="FFFFFF"/>
                </a:solidFill>
                <a:latin typeface="Optima"/>
                <a:cs typeface="Optima"/>
              </a:rPr>
              <a:t>How to build a KBC Application with DeepDive?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7696" y="2706506"/>
            <a:ext cx="2648747" cy="20630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/>
            <a:r>
              <a:rPr lang="en-US" sz="2600" dirty="0" smtClean="0">
                <a:solidFill>
                  <a:srgbClr val="FFFFFF"/>
                </a:solidFill>
                <a:latin typeface="Optima"/>
                <a:cs typeface="Optima"/>
              </a:rPr>
              <a:t>How to make DeepDive Efficient and Scalable?</a:t>
            </a:r>
          </a:p>
        </p:txBody>
      </p:sp>
    </p:spTree>
    <p:extLst>
      <p:ext uri="{BB962C8B-B14F-4D97-AF65-F5344CB8AC3E}">
        <p14:creationId xmlns:p14="http://schemas.microsoft.com/office/powerpoint/2010/main" val="25380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/>
          </p:nvPr>
        </p:nvGraphicFramePr>
        <p:xfrm>
          <a:off x="496712" y="2193178"/>
          <a:ext cx="4914899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/>
          </p:nvPr>
        </p:nvGraphicFramePr>
        <p:xfrm>
          <a:off x="4181179" y="2193178"/>
          <a:ext cx="4914899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/>
              <a:t>Trade-offs: </a:t>
            </a:r>
            <a:r>
              <a:rPr lang="en-US" dirty="0" smtClean="0"/>
              <a:t>Buffer Replacement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342047" y="3461375"/>
            <a:ext cx="29418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Normalized throughput</a:t>
            </a:r>
            <a:endParaRPr lang="en-US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851094" y="2193178"/>
            <a:ext cx="133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CRF (</a:t>
            </a:r>
            <a:r>
              <a:rPr lang="en-US" dirty="0" err="1" smtClean="0"/>
              <a:t>EleFILE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9329" y="2193178"/>
            <a:ext cx="134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LDA (</a:t>
            </a:r>
            <a:r>
              <a:rPr lang="en-US" dirty="0" err="1" smtClean="0"/>
              <a:t>EleFILE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6" name="Chart 15"/>
          <p:cNvGraphicFramePr/>
          <p:nvPr>
            <p:extLst/>
          </p:nvPr>
        </p:nvGraphicFramePr>
        <p:xfrm>
          <a:off x="7800240" y="2361086"/>
          <a:ext cx="4914899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2730" y="4669807"/>
            <a:ext cx="475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Different Page-size/buffer-size settings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90600"/>
          </a:xfrm>
        </p:spPr>
        <p:txBody>
          <a:bodyPr/>
          <a:lstStyle/>
          <a:p>
            <a:r>
              <a:rPr lang="en-US" dirty="0" smtClean="0"/>
              <a:t>Conclusion (of Elementary)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01300" y="1956486"/>
            <a:ext cx="6774642" cy="39894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Task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301300" y="2355430"/>
            <a:ext cx="6774643" cy="9816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Gibbs Sampling over Factor Graphs.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(Terabyte-scale Factor Graphs!)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1299" y="3453002"/>
            <a:ext cx="6774641" cy="39894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Elementary System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301300" y="3851946"/>
            <a:ext cx="6774642" cy="9805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Scaling up Gibbs sampling by revisiting classical </a:t>
            </a:r>
            <a:r>
              <a:rPr lang="en-US" sz="2000" dirty="0" smtClean="0">
                <a:solidFill>
                  <a:schemeClr val="tx1"/>
                </a:solidFill>
              </a:rPr>
              <a:t>DB techniques.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455152" y="1548536"/>
            <a:ext cx="3039312" cy="740876"/>
          </a:xfrm>
          <a:prstGeom prst="homePlate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pperplate Gothic Light"/>
                <a:cs typeface="Copperplate Gothic Light"/>
              </a:rPr>
              <a:t>Feature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pperplate Gothic Light"/>
                <a:cs typeface="Copperplate Gothic Light"/>
              </a:rPr>
              <a:t>Extraction</a:t>
            </a:r>
            <a:endParaRPr lang="en-US" sz="2000" b="1" dirty="0">
              <a:solidFill>
                <a:schemeClr val="bg1"/>
              </a:solidFill>
              <a:latin typeface="Copperplate Gothic Light"/>
              <a:cs typeface="Copperplate Gothic Light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177338" y="1548536"/>
            <a:ext cx="3003917" cy="740876"/>
          </a:xfrm>
          <a:prstGeom prst="chevron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pperplate Gothic Light"/>
                <a:cs typeface="Copperplate Gothic Light"/>
              </a:rPr>
              <a:t>Statistical Learning</a:t>
            </a:r>
            <a:endParaRPr lang="en-US" sz="2000" b="1" dirty="0">
              <a:solidFill>
                <a:schemeClr val="bg1"/>
              </a:solidFill>
              <a:latin typeface="Copperplate Gothic Light"/>
              <a:cs typeface="Copperplate Gothic Light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865947" y="1548537"/>
            <a:ext cx="3202187" cy="740875"/>
          </a:xfrm>
          <a:prstGeom prst="chevron">
            <a:avLst/>
          </a:prstGeom>
          <a:solidFill>
            <a:srgbClr val="8187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Statistical Learning &amp;  Inference</a:t>
            </a:r>
            <a:endParaRPr lang="en-US" sz="20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98116" y="1406958"/>
            <a:ext cx="370018" cy="1012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bg1"/>
              </a:solidFill>
              <a:latin typeface="Copperplate Gothic Light"/>
              <a:cs typeface="Copperplate Gothic Light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55152" y="1548536"/>
            <a:ext cx="3039312" cy="74087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Feature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Extraction</a:t>
            </a:r>
            <a:endParaRPr lang="en-US" sz="20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177338" y="1548537"/>
            <a:ext cx="3003917" cy="740876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  <a:latin typeface="Optima"/>
                <a:cs typeface="Optima"/>
              </a:rPr>
              <a:t>Probabilistic Knowledge </a:t>
            </a:r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Engineering</a:t>
            </a:r>
            <a:endParaRPr lang="en-US" sz="20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1144" y="1212655"/>
            <a:ext cx="8428182" cy="1207005"/>
          </a:xfrm>
          <a:prstGeom prst="rect">
            <a:avLst/>
          </a:prstGeom>
          <a:noFill/>
          <a:ln w="28575" cmpd="sng">
            <a:solidFill>
              <a:srgbClr val="BFBFB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eader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61" y="909491"/>
            <a:ext cx="2529986" cy="578282"/>
          </a:xfrm>
          <a:prstGeom prst="rect">
            <a:avLst/>
          </a:prstGeom>
        </p:spPr>
      </p:pic>
      <p:pic>
        <p:nvPicPr>
          <p:cNvPr id="12" name="Picture 11" descr="Screen Shot 2015-06-24 at 2.25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1" y="2949968"/>
            <a:ext cx="986119" cy="1502219"/>
          </a:xfrm>
          <a:prstGeom prst="rect">
            <a:avLst/>
          </a:prstGeom>
        </p:spPr>
      </p:pic>
      <p:pic>
        <p:nvPicPr>
          <p:cNvPr id="13" name="Picture 12" descr="Screen Shot 2015-06-24 at 2.23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0" y="2949968"/>
            <a:ext cx="998050" cy="1502219"/>
          </a:xfrm>
          <a:prstGeom prst="rect">
            <a:avLst/>
          </a:prstGeom>
        </p:spPr>
      </p:pic>
      <p:pic>
        <p:nvPicPr>
          <p:cNvPr id="14" name="Picture 13" descr="Screen Shot 2015-06-24 at 2.30.3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57" y="2949968"/>
            <a:ext cx="1019993" cy="1502219"/>
          </a:xfrm>
          <a:prstGeom prst="rect">
            <a:avLst/>
          </a:prstGeom>
        </p:spPr>
      </p:pic>
      <p:pic>
        <p:nvPicPr>
          <p:cNvPr id="15" name="Picture 14" descr="Screen Shot 2015-06-24 at 2.31.3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1" y="3315775"/>
            <a:ext cx="1019992" cy="1502219"/>
          </a:xfrm>
          <a:prstGeom prst="rect">
            <a:avLst/>
          </a:prstGeom>
        </p:spPr>
      </p:pic>
      <p:pic>
        <p:nvPicPr>
          <p:cNvPr id="16" name="Picture 15" descr="Screen Shot 2015-06-24 at 2.37.08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0" y="3315775"/>
            <a:ext cx="1036496" cy="1502219"/>
          </a:xfrm>
          <a:prstGeom prst="rect">
            <a:avLst/>
          </a:prstGeom>
        </p:spPr>
      </p:pic>
      <p:pic>
        <p:nvPicPr>
          <p:cNvPr id="17" name="Picture 16" descr="Screen Shot 2015-06-24 at 2.34.03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57" y="3319636"/>
            <a:ext cx="1019992" cy="14983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0196" y="2485354"/>
            <a:ext cx="1678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Input Sources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261" y="2885464"/>
            <a:ext cx="1714088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8477" y="4877812"/>
            <a:ext cx="1452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External KB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010" y="5277922"/>
            <a:ext cx="1714088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Wikipedia-logo-en-bi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1" y="5395584"/>
            <a:ext cx="717090" cy="878401"/>
          </a:xfrm>
          <a:prstGeom prst="rect">
            <a:avLst/>
          </a:prstGeom>
        </p:spPr>
      </p:pic>
      <p:pic>
        <p:nvPicPr>
          <p:cNvPr id="23" name="Picture 22" descr="freebas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28431"/>
            <a:ext cx="1212143" cy="371723"/>
          </a:xfrm>
          <a:prstGeom prst="rect">
            <a:avLst/>
          </a:prstGeom>
        </p:spPr>
      </p:pic>
      <p:pic>
        <p:nvPicPr>
          <p:cNvPr id="24" name="Picture 23" descr="geonames_logo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1" y="5866686"/>
            <a:ext cx="1173542" cy="337670"/>
          </a:xfrm>
          <a:prstGeom prst="rect">
            <a:avLst/>
          </a:prstGeom>
        </p:spPr>
      </p:pic>
      <p:sp>
        <p:nvSpPr>
          <p:cNvPr id="25" name="Can 24"/>
          <p:cNvSpPr/>
          <p:nvPr/>
        </p:nvSpPr>
        <p:spPr>
          <a:xfrm>
            <a:off x="3582048" y="5178739"/>
            <a:ext cx="2371483" cy="1036565"/>
          </a:xfrm>
          <a:prstGeom prst="can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  <a:latin typeface="Optima"/>
                <a:cs typeface="Optima"/>
              </a:rPr>
              <a:t>Features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2112889" y="5332667"/>
            <a:ext cx="1414420" cy="711023"/>
          </a:xfrm>
          <a:prstGeom prst="rightArrow">
            <a:avLst>
              <a:gd name="adj1" fmla="val 77717"/>
              <a:gd name="adj2" fmla="val 24472"/>
            </a:avLst>
          </a:prstGeom>
          <a:noFill/>
          <a:ln w="38100" cmpd="sng">
            <a:solidFill>
              <a:srgbClr val="DD80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rgbClr val="DD8047"/>
                </a:solidFill>
                <a:latin typeface="Optima"/>
                <a:cs typeface="Optima"/>
              </a:rPr>
              <a:t>Feature Extractor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82049" y="2785739"/>
            <a:ext cx="1639428" cy="628577"/>
          </a:xfrm>
          <a:prstGeom prst="rect">
            <a:avLst/>
          </a:prstGeom>
          <a:noFill/>
          <a:ln w="38100" cmpd="sng">
            <a:solidFill>
              <a:srgbClr val="8187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Optima"/>
                <a:cs typeface="Optima"/>
              </a:rPr>
              <a:t>Factor Graph</a:t>
            </a:r>
          </a:p>
        </p:txBody>
      </p:sp>
      <p:sp>
        <p:nvSpPr>
          <p:cNvPr id="28" name="Right Arrow 27"/>
          <p:cNvSpPr/>
          <p:nvPr/>
        </p:nvSpPr>
        <p:spPr>
          <a:xfrm rot="16200000">
            <a:off x="3276647" y="3948982"/>
            <a:ext cx="1601812" cy="711023"/>
          </a:xfrm>
          <a:prstGeom prst="rightArrow">
            <a:avLst>
              <a:gd name="adj1" fmla="val 77717"/>
              <a:gd name="adj2" fmla="val 24472"/>
            </a:avLst>
          </a:prstGeom>
          <a:noFill/>
          <a:ln w="38100" cmpd="sng">
            <a:solidFill>
              <a:srgbClr val="8187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rgbClr val="81875A"/>
                </a:solidFill>
                <a:latin typeface="Optima"/>
                <a:cs typeface="Optima"/>
              </a:rPr>
              <a:t>Supervision Rule</a:t>
            </a:r>
          </a:p>
        </p:txBody>
      </p:sp>
      <p:sp>
        <p:nvSpPr>
          <p:cNvPr id="29" name="Right Arrow 28"/>
          <p:cNvSpPr/>
          <p:nvPr/>
        </p:nvSpPr>
        <p:spPr>
          <a:xfrm rot="16200000">
            <a:off x="4233072" y="3855981"/>
            <a:ext cx="1601812" cy="897023"/>
          </a:xfrm>
          <a:prstGeom prst="rightArrow">
            <a:avLst>
              <a:gd name="adj1" fmla="val 77717"/>
              <a:gd name="adj2" fmla="val 24472"/>
            </a:avLst>
          </a:prstGeom>
          <a:noFill/>
          <a:ln w="38100" cmpd="sng">
            <a:solidFill>
              <a:srgbClr val="8187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rgbClr val="81875A"/>
                </a:solidFill>
                <a:latin typeface="Optima"/>
                <a:cs typeface="Optima"/>
              </a:rPr>
              <a:t>Domain Knowledge Rule</a:t>
            </a:r>
          </a:p>
        </p:txBody>
      </p:sp>
      <p:pic>
        <p:nvPicPr>
          <p:cNvPr id="30" name="Picture 29" descr="vc_fossil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00" y="4528610"/>
            <a:ext cx="365807" cy="365807"/>
          </a:xfrm>
          <a:prstGeom prst="rect">
            <a:avLst/>
          </a:prstGeom>
        </p:spPr>
      </p:pic>
      <p:pic>
        <p:nvPicPr>
          <p:cNvPr id="31" name="Picture 30" descr="68747470733a2f2f662e636c6f75642e6769746875622e636f6d2f6173736574732f3334373533372f3438393037352f61646332383639612d623938662d313165322d383131642d3661336563646331376233642e706e67.png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63" y="4551037"/>
            <a:ext cx="399163" cy="365807"/>
          </a:xfrm>
          <a:prstGeom prst="rect">
            <a:avLst/>
          </a:prstGeom>
        </p:spPr>
      </p:pic>
      <p:pic>
        <p:nvPicPr>
          <p:cNvPr id="32" name="Picture 31" descr="Simple_icon_time.sv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13" y="4551037"/>
            <a:ext cx="457259" cy="365807"/>
          </a:xfrm>
          <a:prstGeom prst="rect">
            <a:avLst/>
          </a:prstGeom>
        </p:spPr>
      </p:pic>
      <p:pic>
        <p:nvPicPr>
          <p:cNvPr id="33" name="Picture 32" descr="rock-paper-scissors-rock-icon.png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53" y="4547176"/>
            <a:ext cx="365807" cy="365807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6412700" y="4453919"/>
            <a:ext cx="237757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12700" y="6127712"/>
            <a:ext cx="237757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12700" y="4988336"/>
            <a:ext cx="237757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78507" y="4453919"/>
            <a:ext cx="0" cy="1673793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12700" y="5544147"/>
            <a:ext cx="237757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60540" y="4015371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Inference Result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8352287" y="4453919"/>
            <a:ext cx="0" cy="1673793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447575" y="4477701"/>
            <a:ext cx="39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Optima"/>
                <a:cs typeface="Optima"/>
              </a:rPr>
              <a:t>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30273" y="5072117"/>
            <a:ext cx="541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0.9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52169" y="5665793"/>
            <a:ext cx="541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0.6</a:t>
            </a:r>
          </a:p>
        </p:txBody>
      </p:sp>
      <p:sp>
        <p:nvSpPr>
          <p:cNvPr id="44" name="Bent-Up Arrow 43"/>
          <p:cNvSpPr/>
          <p:nvPr/>
        </p:nvSpPr>
        <p:spPr>
          <a:xfrm flipV="1">
            <a:off x="6301683" y="2876240"/>
            <a:ext cx="1794746" cy="1079506"/>
          </a:xfrm>
          <a:prstGeom prst="bentUpArrow">
            <a:avLst>
              <a:gd name="adj1" fmla="val 50000"/>
              <a:gd name="adj2" fmla="val 38184"/>
              <a:gd name="adj3" fmla="val 18915"/>
            </a:avLst>
          </a:prstGeom>
          <a:noFill/>
          <a:ln w="38100" cmpd="sng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err="1">
              <a:solidFill>
                <a:srgbClr val="81875A"/>
              </a:solidFill>
              <a:latin typeface="Optima"/>
              <a:cs typeface="Optima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79781" y="4922789"/>
            <a:ext cx="425299" cy="4252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18135" y="4125738"/>
            <a:ext cx="425299" cy="42529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70844" y="4125429"/>
            <a:ext cx="425299" cy="425299"/>
          </a:xfrm>
          <a:prstGeom prst="rect">
            <a:avLst/>
          </a:prstGeom>
        </p:spPr>
      </p:pic>
      <p:pic>
        <p:nvPicPr>
          <p:cNvPr id="48" name="Picture 47" descr="080873-glossy-black-icon-business-robot.png"/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49" y="2763841"/>
            <a:ext cx="774206" cy="774206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5232532" y="2391325"/>
            <a:ext cx="851782" cy="1172854"/>
            <a:chOff x="5232532" y="2391325"/>
            <a:chExt cx="851782" cy="1172854"/>
          </a:xfrm>
        </p:grpSpPr>
        <p:sp>
          <p:nvSpPr>
            <p:cNvPr id="51" name="Oval 50"/>
            <p:cNvSpPr/>
            <p:nvPr/>
          </p:nvSpPr>
          <p:spPr>
            <a:xfrm>
              <a:off x="5330884" y="2757596"/>
              <a:ext cx="360780" cy="36078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330884" y="3203399"/>
              <a:ext cx="360780" cy="36078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32532" y="2391325"/>
              <a:ext cx="621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Optima"/>
                  <a:cs typeface="Optima"/>
                </a:rPr>
                <a:t>R.V.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4368" y="2828822"/>
              <a:ext cx="219946" cy="21994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 flipV="1">
              <a:off x="5691664" y="2937986"/>
              <a:ext cx="172704" cy="809"/>
            </a:xfrm>
            <a:prstGeom prst="line">
              <a:avLst/>
            </a:prstGeom>
            <a:ln w="38100" cmpd="sng">
              <a:solidFill>
                <a:srgbClr val="B95B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5856387" y="3270812"/>
              <a:ext cx="219946" cy="21994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>
              <a:off x="5691664" y="3380785"/>
              <a:ext cx="164723" cy="3004"/>
            </a:xfrm>
            <a:prstGeom prst="line">
              <a:avLst/>
            </a:prstGeom>
            <a:ln w="38100" cmpd="sng">
              <a:solidFill>
                <a:srgbClr val="B95B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5691664" y="2937986"/>
              <a:ext cx="164723" cy="442799"/>
            </a:xfrm>
            <a:prstGeom prst="line">
              <a:avLst/>
            </a:prstGeom>
            <a:ln w="38100" cmpd="sng">
              <a:solidFill>
                <a:srgbClr val="B95B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362118" y="2997250"/>
            <a:ext cx="1572154" cy="1640166"/>
          </a:xfrm>
          <a:prstGeom prst="rect">
            <a:avLst/>
          </a:prstGeom>
          <a:solidFill>
            <a:schemeClr val="accent2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300 K</a:t>
            </a:r>
          </a:p>
          <a:p>
            <a:pPr algn="ctr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Optima"/>
              <a:cs typeface="Optima"/>
            </a:endParaRPr>
          </a:p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2 TB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51144" y="5458918"/>
            <a:ext cx="1572154" cy="745438"/>
          </a:xfrm>
          <a:prstGeom prst="rect">
            <a:avLst/>
          </a:prstGeom>
          <a:solidFill>
            <a:schemeClr val="accent2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&gt; 10 M Tuples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953961" y="5458918"/>
            <a:ext cx="1572154" cy="745438"/>
          </a:xfrm>
          <a:prstGeom prst="rect">
            <a:avLst/>
          </a:prstGeom>
          <a:solidFill>
            <a:schemeClr val="accent2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3 TB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578024" y="2610590"/>
            <a:ext cx="2546805" cy="948893"/>
          </a:xfrm>
          <a:prstGeom prst="rect">
            <a:avLst/>
          </a:prstGeom>
          <a:solidFill>
            <a:schemeClr val="accent2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0.3B </a:t>
            </a:r>
            <a:r>
              <a:rPr lang="en-US" sz="3200" b="1" dirty="0" err="1" smtClean="0">
                <a:solidFill>
                  <a:schemeClr val="bg1"/>
                </a:solidFill>
                <a:latin typeface="Optima"/>
                <a:cs typeface="Optima"/>
              </a:rPr>
              <a:t>vars</a:t>
            </a:r>
            <a:endParaRPr lang="en-US" sz="3200" b="1" dirty="0" smtClean="0">
              <a:solidFill>
                <a:schemeClr val="bg1"/>
              </a:solidFill>
              <a:latin typeface="Optima"/>
              <a:cs typeface="Optima"/>
            </a:endParaRPr>
          </a:p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0.7 B factors</a:t>
            </a:r>
          </a:p>
        </p:txBody>
      </p:sp>
      <p:sp>
        <p:nvSpPr>
          <p:cNvPr id="65" name="Lightning Bolt 64"/>
          <p:cNvSpPr/>
          <p:nvPr/>
        </p:nvSpPr>
        <p:spPr>
          <a:xfrm>
            <a:off x="4861826" y="5152715"/>
            <a:ext cx="666695" cy="692256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err="1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65994" y="4824795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Optima"/>
                <a:cs typeface="Optima"/>
              </a:rPr>
              <a:t>Add a new </a:t>
            </a:r>
          </a:p>
          <a:p>
            <a:r>
              <a:rPr lang="en-US" sz="2000" b="1" dirty="0">
                <a:solidFill>
                  <a:srgbClr val="FF0000"/>
                </a:solidFill>
                <a:latin typeface="Optima"/>
                <a:cs typeface="Optima"/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  <a:latin typeface="Optima"/>
                <a:cs typeface="Optima"/>
              </a:rPr>
              <a:t>eature!</a:t>
            </a:r>
          </a:p>
        </p:txBody>
      </p:sp>
      <p:sp>
        <p:nvSpPr>
          <p:cNvPr id="67" name="Lightning Bolt 66"/>
          <p:cNvSpPr/>
          <p:nvPr/>
        </p:nvSpPr>
        <p:spPr>
          <a:xfrm>
            <a:off x="3046510" y="3861904"/>
            <a:ext cx="666695" cy="692256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err="1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44545" y="3507540"/>
            <a:ext cx="1451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Optima"/>
                <a:cs typeface="Optima"/>
              </a:rPr>
              <a:t>Add a new </a:t>
            </a:r>
          </a:p>
          <a:p>
            <a:r>
              <a:rPr lang="en-US" sz="2000" b="1" dirty="0">
                <a:solidFill>
                  <a:srgbClr val="FF0000"/>
                </a:solidFill>
                <a:latin typeface="Optima"/>
                <a:cs typeface="Optima"/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  <a:latin typeface="Optima"/>
                <a:cs typeface="Optima"/>
              </a:rPr>
              <a:t>ule!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618217" y="2397659"/>
            <a:ext cx="3158600" cy="1947307"/>
            <a:chOff x="5976173" y="2382668"/>
            <a:chExt cx="3158600" cy="1947307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9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76173" y="2382668"/>
              <a:ext cx="1863152" cy="186315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196422" y="3449734"/>
              <a:ext cx="1938351" cy="880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b="1" dirty="0" smtClean="0">
                  <a:solidFill>
                    <a:srgbClr val="FF0000"/>
                  </a:solidFill>
                  <a:latin typeface="Optima"/>
                  <a:cs typeface="Optima"/>
                </a:rPr>
                <a:t>Batch </a:t>
              </a:r>
            </a:p>
            <a:p>
              <a:pPr>
                <a:lnSpc>
                  <a:spcPct val="80000"/>
                </a:lnSpc>
              </a:pPr>
              <a:r>
                <a:rPr lang="en-US" sz="3200" b="1" dirty="0" smtClean="0">
                  <a:solidFill>
                    <a:srgbClr val="FF0000"/>
                  </a:solidFill>
                  <a:latin typeface="Optima"/>
                  <a:cs typeface="Optima"/>
                </a:rPr>
                <a:t>Execution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619894" y="4976731"/>
            <a:ext cx="3548036" cy="1954609"/>
            <a:chOff x="6156643" y="2071368"/>
            <a:chExt cx="3548036" cy="1954609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56643" y="2071368"/>
              <a:ext cx="1863152" cy="1863152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7195659" y="3145736"/>
              <a:ext cx="2509020" cy="880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b="1" dirty="0" smtClean="0">
                  <a:solidFill>
                    <a:srgbClr val="FF0000"/>
                  </a:solidFill>
                  <a:latin typeface="Optima"/>
                  <a:cs typeface="Optima"/>
                </a:rPr>
                <a:t>Incremental</a:t>
              </a:r>
            </a:p>
            <a:p>
              <a:pPr>
                <a:lnSpc>
                  <a:spcPct val="80000"/>
                </a:lnSpc>
              </a:pPr>
              <a:r>
                <a:rPr lang="en-US" sz="3200" b="1" dirty="0" smtClean="0">
                  <a:solidFill>
                    <a:srgbClr val="FF0000"/>
                  </a:solidFill>
                  <a:latin typeface="Optima"/>
                  <a:cs typeface="Optima"/>
                </a:rPr>
                <a:t>Maintenance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003555" y="3333704"/>
            <a:ext cx="146706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smtClean="0">
                <a:solidFill>
                  <a:srgbClr val="00B0F0"/>
                </a:solidFill>
                <a:latin typeface="Optima"/>
                <a:cs typeface="Optima"/>
              </a:rPr>
              <a:t>✔</a:t>
            </a:r>
            <a:endParaRPr lang="en-US" sz="10000" b="1" dirty="0" err="1" smtClean="0">
              <a:solidFill>
                <a:srgbClr val="00B0F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7841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3954" y="2953061"/>
            <a:ext cx="5069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Optima"/>
                <a:cs typeface="Optima"/>
              </a:rPr>
              <a:t>Feature Selection: System Columbus</a:t>
            </a:r>
          </a:p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Optima"/>
                <a:cs typeface="Optima"/>
              </a:rPr>
              <a:t>(Joint effort with </a:t>
            </a:r>
            <a:r>
              <a:rPr lang="en-US" sz="2400" b="1" i="1" u="sng" dirty="0" err="1" smtClean="0">
                <a:solidFill>
                  <a:srgbClr val="FFFF00"/>
                </a:solidFill>
                <a:latin typeface="Optima"/>
                <a:cs typeface="Optima"/>
              </a:rPr>
              <a:t>Arun</a:t>
            </a:r>
            <a:r>
              <a:rPr lang="en-US" sz="2400" i="1" dirty="0" smtClean="0">
                <a:solidFill>
                  <a:srgbClr val="FFFF00"/>
                </a:solidFill>
                <a:latin typeface="Optima"/>
                <a:cs typeface="Optima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Optima"/>
                <a:cs typeface="Optima"/>
              </a:rPr>
              <a:t>&amp; </a:t>
            </a:r>
            <a:r>
              <a:rPr lang="en-US" sz="2400" b="1" i="1" u="sng" dirty="0" err="1" smtClean="0">
                <a:solidFill>
                  <a:srgbClr val="FFFF00"/>
                </a:solidFill>
                <a:latin typeface="Optima"/>
                <a:cs typeface="Optima"/>
              </a:rPr>
              <a:t>Pradap</a:t>
            </a:r>
            <a:r>
              <a:rPr lang="en-US" sz="2400" i="1" dirty="0" smtClean="0">
                <a:solidFill>
                  <a:schemeClr val="bg1"/>
                </a:solidFill>
                <a:latin typeface="Optima"/>
                <a:cs typeface="Optim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97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4"/>
          <p:cNvSpPr>
            <a:spLocks noGrp="1"/>
          </p:cNvSpPr>
          <p:nvPr>
            <p:ph type="title"/>
          </p:nvPr>
        </p:nvSpPr>
        <p:spPr>
          <a:xfrm>
            <a:off x="145852" y="169664"/>
            <a:ext cx="4335503" cy="6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 rtl="0">
              <a:spcBef>
                <a:spcPct val="0"/>
              </a:spcBef>
            </a:pPr>
            <a:r>
              <a:rPr lang="en-US" sz="3000" b="1" kern="1200" dirty="0">
                <a:solidFill>
                  <a:schemeClr val="bg1"/>
                </a:solidFill>
                <a:latin typeface="Lucida Grande"/>
                <a:ea typeface="+mj-ea"/>
                <a:cs typeface="+mj-cs"/>
              </a:rPr>
              <a:t>Feature Selection</a:t>
            </a:r>
            <a:endParaRPr sz="3000" b="1" kern="1200" dirty="0">
              <a:solidFill>
                <a:schemeClr val="bg1"/>
              </a:solidFill>
              <a:latin typeface="Lucida Grande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50497" y="1825690"/>
            <a:ext cx="1071086" cy="1300437"/>
            <a:chOff x="2062928" y="2596537"/>
            <a:chExt cx="1523323" cy="1849510"/>
          </a:xfrm>
        </p:grpSpPr>
        <p:sp>
          <p:nvSpPr>
            <p:cNvPr id="8" name="Shape 77"/>
            <p:cNvSpPr/>
            <p:nvPr/>
          </p:nvSpPr>
          <p:spPr>
            <a:xfrm rot="19800000">
              <a:off x="2204642" y="3941569"/>
              <a:ext cx="1086816" cy="504478"/>
            </a:xfrm>
            <a:prstGeom prst="rect">
              <a:avLst/>
            </a:prstGeom>
            <a:solidFill>
              <a:srgbClr val="024C9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2400" b="1">
                  <a:solidFill>
                    <a:srgbClr val="FFFFFF"/>
                  </a:solidFill>
                </a:defRPr>
              </a:lvl1pPr>
            </a:lstStyle>
            <a:p>
              <a:pPr defTabSz="410751">
                <a:defRPr sz="1800" b="0">
                  <a:solidFill>
                    <a:srgbClr val="000000"/>
                  </a:solidFill>
                </a:defRPr>
              </a:pPr>
              <a:r>
                <a:rPr lang="en-US" sz="1266" kern="0" dirty="0">
                  <a:solidFill>
                    <a:schemeClr val="bg1"/>
                  </a:solidFill>
                  <a:latin typeface="Helvetica"/>
                  <a:cs typeface="Helvetica"/>
                  <a:sym typeface="Helvetica Light"/>
                </a:rPr>
                <a:t> </a:t>
              </a:r>
              <a:r>
                <a:rPr sz="1266" kern="0" dirty="0">
                  <a:solidFill>
                    <a:schemeClr val="bg1"/>
                  </a:solidFill>
                  <a:latin typeface="Helvetica"/>
                  <a:cs typeface="Helvetica"/>
                  <a:sym typeface="Helvetica Light"/>
                </a:rPr>
                <a:t>State</a:t>
              </a:r>
            </a:p>
          </p:txBody>
        </p:sp>
        <p:sp>
          <p:nvSpPr>
            <p:cNvPr id="9" name="Shape 78"/>
            <p:cNvSpPr/>
            <p:nvPr/>
          </p:nvSpPr>
          <p:spPr>
            <a:xfrm rot="1800000">
              <a:off x="2245941" y="2596537"/>
              <a:ext cx="1228670" cy="5044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2400" b="1">
                  <a:solidFill>
                    <a:srgbClr val="FFFFFF"/>
                  </a:solidFill>
                </a:defRPr>
              </a:lvl1pPr>
            </a:lstStyle>
            <a:p>
              <a:pPr defTabSz="410751">
                <a:defRPr sz="1800" b="0">
                  <a:solidFill>
                    <a:srgbClr val="000000"/>
                  </a:solidFill>
                </a:defRPr>
              </a:pPr>
              <a:r>
                <a:rPr lang="en-US" sz="1266" kern="0" dirty="0">
                  <a:solidFill>
                    <a:schemeClr val="bg1"/>
                  </a:solidFill>
                  <a:latin typeface="Helvetica"/>
                  <a:cs typeface="Helvetica"/>
                  <a:sym typeface="Helvetica Light"/>
                </a:rPr>
                <a:t> Name</a:t>
              </a:r>
              <a:endParaRPr sz="1266" kern="0" dirty="0">
                <a:solidFill>
                  <a:schemeClr val="bg1"/>
                </a:solidFill>
                <a:latin typeface="Helvetica"/>
                <a:cs typeface="Helvetica"/>
                <a:sym typeface="Helvetica Light"/>
              </a:endParaRPr>
            </a:p>
          </p:txBody>
        </p:sp>
        <p:sp>
          <p:nvSpPr>
            <p:cNvPr id="10" name="Shape 79"/>
            <p:cNvSpPr/>
            <p:nvPr/>
          </p:nvSpPr>
          <p:spPr>
            <a:xfrm>
              <a:off x="2062928" y="3252376"/>
              <a:ext cx="1523323" cy="504477"/>
            </a:xfrm>
            <a:prstGeom prst="rect">
              <a:avLst/>
            </a:prstGeom>
            <a:solidFill>
              <a:srgbClr val="024C9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0" tIns="0" rIns="0" bIns="0" anchor="ctr"/>
            <a:lstStyle>
              <a:lvl1pPr algn="l">
                <a:defRPr sz="2400" b="1">
                  <a:solidFill>
                    <a:srgbClr val="FFFFFF"/>
                  </a:solidFill>
                </a:defRPr>
              </a:lvl1pPr>
            </a:lstStyle>
            <a:p>
              <a:pPr defTabSz="410751">
                <a:defRPr sz="1800" b="0">
                  <a:solidFill>
                    <a:srgbClr val="000000"/>
                  </a:solidFill>
                </a:defRPr>
              </a:pPr>
              <a:r>
                <a:rPr lang="en-US" sz="1266" kern="0" dirty="0">
                  <a:solidFill>
                    <a:schemeClr val="bg1"/>
                  </a:solidFill>
                  <a:latin typeface="Helvetica"/>
                  <a:cs typeface="Helvetica"/>
                  <a:sym typeface="Helvetica Light"/>
                </a:rPr>
                <a:t> Age</a:t>
              </a:r>
              <a:endParaRPr sz="1266" kern="0" dirty="0">
                <a:solidFill>
                  <a:schemeClr val="bg1"/>
                </a:solidFill>
                <a:latin typeface="Helvetica"/>
                <a:cs typeface="Helvetica"/>
                <a:sym typeface="Helvetica Light"/>
              </a:endParaRPr>
            </a:p>
          </p:txBody>
        </p:sp>
      </p:grpSp>
      <p:pic>
        <p:nvPicPr>
          <p:cNvPr id="7" name="Picture 6" descr="big-person-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88" y="1669666"/>
            <a:ext cx="1604115" cy="1604115"/>
          </a:xfrm>
          <a:prstGeom prst="rect">
            <a:avLst/>
          </a:prstGeom>
        </p:spPr>
      </p:pic>
      <p:pic>
        <p:nvPicPr>
          <p:cNvPr id="11" name="Picture 10" descr="green-safety-sign-exit-left.png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70000"/>
                    </a14:imgEffect>
                    <a14:imgEffect>
                      <a14:colorTemperature colorTemp="1826"/>
                    </a14:imgEffect>
                    <a14:imgEffect>
                      <a14:saturation sat="87000"/>
                    </a14:imgEffect>
                    <a14:imgEffect>
                      <a14:brightnessContrast bright="-7000" contras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35" y="1866980"/>
            <a:ext cx="1232297" cy="12322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74702" y="1192289"/>
            <a:ext cx="968215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969" b="1" kern="0" dirty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Churn?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5617" y="1192289"/>
            <a:ext cx="2707472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969" b="1" kern="0" dirty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Customer Information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751361" y="2506271"/>
            <a:ext cx="1986074" cy="0"/>
          </a:xfrm>
          <a:prstGeom prst="straightConnector1">
            <a:avLst/>
          </a:prstGeom>
          <a:noFill/>
          <a:ln w="57150" cap="flat" cmpd="sng">
            <a:solidFill>
              <a:schemeClr val="accent2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/>
          <p:cNvCxnSpPr/>
          <p:nvPr/>
        </p:nvCxnSpPr>
        <p:spPr>
          <a:xfrm>
            <a:off x="1519332" y="1588407"/>
            <a:ext cx="27324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400000"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>
            <a:off x="4967684" y="1588407"/>
            <a:ext cx="27324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400000"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/>
          <p:cNvSpPr txBox="1"/>
          <p:nvPr/>
        </p:nvSpPr>
        <p:spPr>
          <a:xfrm>
            <a:off x="4134507" y="2044638"/>
            <a:ext cx="1101265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882B">
                    <a:lumMod val="75000"/>
                  </a:srgbClr>
                </a:solidFill>
                <a:sym typeface="Helvetica Light"/>
              </a:rPr>
              <a:t>Predict</a:t>
            </a:r>
          </a:p>
        </p:txBody>
      </p:sp>
      <p:sp>
        <p:nvSpPr>
          <p:cNvPr id="22" name="Shape 209"/>
          <p:cNvSpPr/>
          <p:nvPr/>
        </p:nvSpPr>
        <p:spPr>
          <a:xfrm>
            <a:off x="2015515" y="4279237"/>
            <a:ext cx="584755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Alice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3" name="Shape 210"/>
          <p:cNvSpPr/>
          <p:nvPr/>
        </p:nvSpPr>
        <p:spPr>
          <a:xfrm>
            <a:off x="2669346" y="4279237"/>
            <a:ext cx="586297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20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4" name="Shape 211"/>
          <p:cNvSpPr/>
          <p:nvPr/>
        </p:nvSpPr>
        <p:spPr>
          <a:xfrm>
            <a:off x="3323946" y="4279237"/>
            <a:ext cx="586588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CA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" name="Shape 221"/>
          <p:cNvSpPr/>
          <p:nvPr/>
        </p:nvSpPr>
        <p:spPr>
          <a:xfrm>
            <a:off x="2014744" y="5281982"/>
            <a:ext cx="586297" cy="3547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Dave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6" name="Shape 222"/>
          <p:cNvSpPr/>
          <p:nvPr/>
        </p:nvSpPr>
        <p:spPr>
          <a:xfrm>
            <a:off x="2667847" y="5281982"/>
            <a:ext cx="589294" cy="3547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22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7" name="Shape 223"/>
          <p:cNvSpPr/>
          <p:nvPr/>
        </p:nvSpPr>
        <p:spPr>
          <a:xfrm>
            <a:off x="3323946" y="5277109"/>
            <a:ext cx="585046" cy="3644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WI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8" name="Shape 229"/>
          <p:cNvSpPr/>
          <p:nvPr/>
        </p:nvSpPr>
        <p:spPr>
          <a:xfrm>
            <a:off x="5915649" y="4267876"/>
            <a:ext cx="871262" cy="363640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chemeClr val="accent4">
                  <a:lumMod val="75000"/>
                </a:schemeClr>
              </a:solidFill>
              <a:sym typeface="Helvetica Light"/>
            </a:endParaRPr>
          </a:p>
        </p:txBody>
      </p:sp>
      <p:sp>
        <p:nvSpPr>
          <p:cNvPr id="29" name="Shape 232"/>
          <p:cNvSpPr/>
          <p:nvPr/>
        </p:nvSpPr>
        <p:spPr>
          <a:xfrm>
            <a:off x="5914877" y="5289168"/>
            <a:ext cx="872033" cy="354711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chemeClr val="accent4">
                  <a:lumMod val="75000"/>
                </a:schemeClr>
              </a:solidFill>
              <a:sym typeface="Helvetica Light"/>
            </a:endParaRPr>
          </a:p>
        </p:txBody>
      </p:sp>
      <p:sp>
        <p:nvSpPr>
          <p:cNvPr id="30" name="Shape 234"/>
          <p:cNvSpPr/>
          <p:nvPr/>
        </p:nvSpPr>
        <p:spPr>
          <a:xfrm>
            <a:off x="2012260" y="3859869"/>
            <a:ext cx="584755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Name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31" name="Shape 235"/>
          <p:cNvSpPr/>
          <p:nvPr/>
        </p:nvSpPr>
        <p:spPr>
          <a:xfrm>
            <a:off x="2666089" y="3859869"/>
            <a:ext cx="586297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Age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32" name="Shape 236"/>
          <p:cNvSpPr/>
          <p:nvPr/>
        </p:nvSpPr>
        <p:spPr>
          <a:xfrm>
            <a:off x="3320690" y="3859869"/>
            <a:ext cx="586588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687" b="1" kern="0" dirty="0">
                <a:latin typeface=""/>
                <a:cs typeface=""/>
                <a:sym typeface="Helvetica Light"/>
              </a:rPr>
              <a:t>State</a:t>
            </a:r>
          </a:p>
        </p:txBody>
      </p:sp>
      <p:sp>
        <p:nvSpPr>
          <p:cNvPr id="33" name="Shape 238"/>
          <p:cNvSpPr/>
          <p:nvPr/>
        </p:nvSpPr>
        <p:spPr>
          <a:xfrm>
            <a:off x="5912393" y="3848507"/>
            <a:ext cx="874517" cy="36363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Churn?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34" name="Shape 239"/>
          <p:cNvSpPr/>
          <p:nvPr/>
        </p:nvSpPr>
        <p:spPr>
          <a:xfrm>
            <a:off x="6137633" y="4283817"/>
            <a:ext cx="431208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>
              <a:defRPr sz="1800"/>
            </a:pPr>
            <a:r>
              <a:rPr lang="en-US" sz="1687" kern="0" dirty="0">
                <a:solidFill>
                  <a:sysClr val="windowText" lastClr="000000"/>
                </a:solidFill>
                <a:sym typeface="Helvetica Light"/>
              </a:rPr>
              <a:t>Yes</a:t>
            </a:r>
            <a:endParaRPr sz="1687" kern="0" dirty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35" name="Shape 242"/>
          <p:cNvSpPr/>
          <p:nvPr/>
        </p:nvSpPr>
        <p:spPr>
          <a:xfrm>
            <a:off x="6263468" y="5303585"/>
            <a:ext cx="179537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>
              <a:defRPr sz="1800"/>
            </a:pPr>
            <a:r>
              <a:rPr lang="en-US" sz="1687" kern="0" dirty="0" smtClean="0">
                <a:solidFill>
                  <a:sysClr val="windowText" lastClr="000000"/>
                </a:solidFill>
                <a:sym typeface="Helvetica Light"/>
              </a:rPr>
              <a:t>?</a:t>
            </a:r>
            <a:endParaRPr sz="1687" kern="0" dirty="0">
              <a:solidFill>
                <a:sysClr val="windowText" lastClr="000000"/>
              </a:solidFill>
              <a:sym typeface="Helvetica Light"/>
            </a:endParaRPr>
          </a:p>
        </p:txBody>
      </p:sp>
      <p:pic>
        <p:nvPicPr>
          <p:cNvPr id="36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92002" y="4269694"/>
            <a:ext cx="354438" cy="361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90169" y="5284461"/>
            <a:ext cx="354438" cy="361822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hape 209"/>
          <p:cNvSpPr/>
          <p:nvPr/>
        </p:nvSpPr>
        <p:spPr>
          <a:xfrm>
            <a:off x="2012259" y="4702113"/>
            <a:ext cx="584755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Bob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9" name="Shape 210"/>
          <p:cNvSpPr/>
          <p:nvPr/>
        </p:nvSpPr>
        <p:spPr>
          <a:xfrm>
            <a:off x="2666089" y="4702113"/>
            <a:ext cx="586297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21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0" name="Shape 211"/>
          <p:cNvSpPr/>
          <p:nvPr/>
        </p:nvSpPr>
        <p:spPr>
          <a:xfrm>
            <a:off x="3320690" y="4702113"/>
            <a:ext cx="586588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CA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1" name="Shape 229"/>
          <p:cNvSpPr/>
          <p:nvPr/>
        </p:nvSpPr>
        <p:spPr>
          <a:xfrm>
            <a:off x="5912392" y="4690752"/>
            <a:ext cx="871262" cy="363640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lang="en-US" sz="1266" kern="0" dirty="0" smtClean="0">
              <a:solidFill>
                <a:schemeClr val="accent4">
                  <a:lumMod val="75000"/>
                </a:schemeClr>
              </a:solidFill>
              <a:sym typeface="Helvetica Light"/>
            </a:endParaRPr>
          </a:p>
        </p:txBody>
      </p:sp>
      <p:sp>
        <p:nvSpPr>
          <p:cNvPr id="42" name="Shape 239"/>
          <p:cNvSpPr/>
          <p:nvPr/>
        </p:nvSpPr>
        <p:spPr>
          <a:xfrm>
            <a:off x="6176054" y="4706693"/>
            <a:ext cx="347853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>
              <a:defRPr sz="1800"/>
            </a:pPr>
            <a:r>
              <a:rPr lang="en-US" sz="1687" kern="0" dirty="0">
                <a:solidFill>
                  <a:sysClr val="windowText" lastClr="000000"/>
                </a:solidFill>
                <a:sym typeface="Helvetica Light"/>
              </a:rPr>
              <a:t>No</a:t>
            </a:r>
            <a:endParaRPr sz="1687" kern="0" dirty="0">
              <a:solidFill>
                <a:sysClr val="windowText" lastClr="000000"/>
              </a:solidFill>
              <a:sym typeface="Helvetica Light"/>
            </a:endParaRPr>
          </a:p>
        </p:txBody>
      </p:sp>
      <p:pic>
        <p:nvPicPr>
          <p:cNvPr id="43" name="pasted-image.pd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88746" y="4692571"/>
            <a:ext cx="354438" cy="36182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TextBox 43"/>
          <p:cNvSpPr txBox="1"/>
          <p:nvPr/>
        </p:nvSpPr>
        <p:spPr>
          <a:xfrm>
            <a:off x="2709763" y="4706646"/>
            <a:ext cx="522580" cy="6131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3516" b="1" kern="0" dirty="0">
                <a:solidFill>
                  <a:srgbClr val="0365C0">
                    <a:lumMod val="60000"/>
                    <a:lumOff val="40000"/>
                  </a:srgbClr>
                </a:solidFill>
                <a:sym typeface="Helvetica Light"/>
              </a:rPr>
              <a:t>…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93394" y="4706646"/>
            <a:ext cx="522580" cy="61318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3516" b="1" kern="0" dirty="0">
                <a:solidFill>
                  <a:srgbClr val="DE6A10"/>
                </a:solidFill>
                <a:sym typeface="Helvetica Light"/>
              </a:rPr>
              <a:t>…</a:t>
            </a:r>
          </a:p>
        </p:txBody>
      </p:sp>
      <p:cxnSp>
        <p:nvCxnSpPr>
          <p:cNvPr id="46" name="Straight Arrow Connector 45"/>
          <p:cNvCxnSpPr>
            <a:stCxn id="24" idx="3"/>
            <a:endCxn id="28" idx="1"/>
          </p:cNvCxnSpPr>
          <p:nvPr/>
        </p:nvCxnSpPr>
        <p:spPr>
          <a:xfrm flipV="1">
            <a:off x="3910534" y="4449696"/>
            <a:ext cx="2005115" cy="6897"/>
          </a:xfrm>
          <a:prstGeom prst="straightConnector1">
            <a:avLst/>
          </a:prstGeom>
          <a:noFill/>
          <a:ln w="41275" cap="flat" cmpd="sng">
            <a:solidFill>
              <a:schemeClr val="tx1">
                <a:lumMod val="50000"/>
                <a:lumOff val="50000"/>
              </a:schemeClr>
            </a:solidFill>
            <a:prstDash val="sysDash"/>
            <a:miter lim="400000"/>
            <a:headEnd type="oval" w="lg" len="lg"/>
            <a:tailEnd type="oval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Straight Arrow Connector 48"/>
          <p:cNvCxnSpPr>
            <a:stCxn id="40" idx="3"/>
            <a:endCxn id="41" idx="1"/>
          </p:cNvCxnSpPr>
          <p:nvPr/>
        </p:nvCxnSpPr>
        <p:spPr>
          <a:xfrm flipV="1">
            <a:off x="3907278" y="4872572"/>
            <a:ext cx="2005115" cy="6897"/>
          </a:xfrm>
          <a:prstGeom prst="straightConnector1">
            <a:avLst/>
          </a:prstGeom>
          <a:noFill/>
          <a:ln w="41275" cap="flat" cmpd="sng">
            <a:solidFill>
              <a:schemeClr val="tx1">
                <a:lumMod val="50000"/>
                <a:lumOff val="50000"/>
              </a:schemeClr>
            </a:solidFill>
            <a:prstDash val="sysDash"/>
            <a:miter lim="400000"/>
            <a:headEnd type="oval" w="lg" len="lg"/>
            <a:tailEnd type="oval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Arrow Connector 51"/>
          <p:cNvCxnSpPr>
            <a:stCxn id="27" idx="3"/>
            <a:endCxn id="29" idx="1"/>
          </p:cNvCxnSpPr>
          <p:nvPr/>
        </p:nvCxnSpPr>
        <p:spPr>
          <a:xfrm>
            <a:off x="3908992" y="5459337"/>
            <a:ext cx="2005885" cy="7186"/>
          </a:xfrm>
          <a:prstGeom prst="straightConnector1">
            <a:avLst/>
          </a:prstGeom>
          <a:noFill/>
          <a:ln w="41275" cap="flat" cmpd="sng">
            <a:solidFill>
              <a:schemeClr val="tx1">
                <a:lumMod val="50000"/>
                <a:lumOff val="50000"/>
              </a:schemeClr>
            </a:solidFill>
            <a:prstDash val="sysDash"/>
            <a:miter lim="400000"/>
            <a:headEnd type="oval" w="lg" len="lg"/>
            <a:tailEnd type="oval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TextBox 54"/>
          <p:cNvSpPr txBox="1"/>
          <p:nvPr/>
        </p:nvSpPr>
        <p:spPr>
          <a:xfrm>
            <a:off x="4134563" y="3312025"/>
            <a:ext cx="620364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969" b="1" kern="0" dirty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Data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534767" y="3708143"/>
            <a:ext cx="6165316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miter lim="400000"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Rectangle 58"/>
          <p:cNvSpPr/>
          <p:nvPr/>
        </p:nvSpPr>
        <p:spPr>
          <a:xfrm>
            <a:off x="2012259" y="6023560"/>
            <a:ext cx="5265528" cy="439365"/>
          </a:xfrm>
          <a:prstGeom prst="rect">
            <a:avLst/>
          </a:prstGeom>
          <a:solidFill>
            <a:schemeClr val="accent4">
              <a:alpha val="92000"/>
            </a:schemeClr>
          </a:solidFill>
          <a:ln w="76200" cap="flat" cmpd="sng">
            <a:solidFill>
              <a:schemeClr val="accent4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FFFFFF"/>
                </a:solidFill>
                <a:latin typeface="Helvetica"/>
                <a:cs typeface="Helvetica"/>
                <a:sym typeface="Helvetica Light"/>
              </a:rPr>
              <a:t>Task: Select a subset of features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2297931" y="5635375"/>
            <a:ext cx="0" cy="388184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Straight Arrow Connector 61"/>
          <p:cNvCxnSpPr/>
          <p:nvPr/>
        </p:nvCxnSpPr>
        <p:spPr>
          <a:xfrm flipV="1">
            <a:off x="3645619" y="5635375"/>
            <a:ext cx="0" cy="388184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80" name="Group 79"/>
          <p:cNvGrpSpPr/>
          <p:nvPr/>
        </p:nvGrpSpPr>
        <p:grpSpPr>
          <a:xfrm>
            <a:off x="-27999" y="1866980"/>
            <a:ext cx="1547331" cy="1232297"/>
            <a:chOff x="-44782" y="2655260"/>
            <a:chExt cx="2271098" cy="1752600"/>
          </a:xfrm>
        </p:grpSpPr>
        <p:sp>
          <p:nvSpPr>
            <p:cNvPr id="65" name="TextBox 64"/>
            <p:cNvSpPr txBox="1"/>
            <p:nvPr/>
          </p:nvSpPr>
          <p:spPr>
            <a:xfrm>
              <a:off x="-44782" y="3252420"/>
              <a:ext cx="1428158" cy="4718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1687" b="1" kern="0" dirty="0">
                  <a:solidFill>
                    <a:srgbClr val="0365C0">
                      <a:lumMod val="75000"/>
                    </a:srgbClr>
                  </a:solidFill>
                  <a:latin typeface="Helvetica"/>
                  <a:cs typeface="Helvetica"/>
                  <a:sym typeface="Helvetica Light"/>
                </a:rPr>
                <a:t>Features</a:t>
              </a:r>
            </a:p>
          </p:txBody>
        </p:sp>
        <p:sp>
          <p:nvSpPr>
            <p:cNvPr id="66" name="Left Bracket 65"/>
            <p:cNvSpPr/>
            <p:nvPr/>
          </p:nvSpPr>
          <p:spPr>
            <a:xfrm>
              <a:off x="1592526" y="2655260"/>
              <a:ext cx="633790" cy="1752600"/>
            </a:xfrm>
            <a:prstGeom prst="leftBracket">
              <a:avLst/>
            </a:prstGeom>
            <a:noFill/>
            <a:ln w="349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  <a:headEnd type="oval" w="lg" len="lg"/>
              <a:tailEnd type="oval" w="lg" len="lg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4293" tIns="32146" rIns="64293" bIns="32146" numCol="1" spcCol="38100" rtlCol="0" anchor="t">
              <a:noAutofit/>
            </a:bodyPr>
            <a:lstStyle/>
            <a:p>
              <a:pPr defTabSz="642915" latinLnBrk="1" hangingPunct="0"/>
              <a:endParaRPr lang="en-US" sz="1266" kern="0">
                <a:solidFill>
                  <a:srgbClr val="000000"/>
                </a:solidFill>
                <a:sym typeface="Helvetica Light"/>
              </a:endParaRPr>
            </a:p>
          </p:txBody>
        </p:sp>
        <p:cxnSp>
          <p:nvCxnSpPr>
            <p:cNvPr id="68" name="Straight Connector 67"/>
            <p:cNvCxnSpPr>
              <a:stCxn id="66" idx="1"/>
            </p:cNvCxnSpPr>
            <p:nvPr/>
          </p:nvCxnSpPr>
          <p:spPr>
            <a:xfrm>
              <a:off x="1592526" y="3531560"/>
              <a:ext cx="372647" cy="0"/>
            </a:xfrm>
            <a:prstGeom prst="line">
              <a:avLst/>
            </a:prstGeom>
            <a:noFill/>
            <a:ln w="349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  <a:headEnd type="none"/>
              <a:tailEnd type="oval" w="lg" len="lg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3" name="TextBox 72"/>
            <p:cNvSpPr txBox="1"/>
            <p:nvPr/>
          </p:nvSpPr>
          <p:spPr>
            <a:xfrm>
              <a:off x="1865211" y="3721146"/>
              <a:ext cx="105972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endParaRPr lang="en-US" sz="2531" kern="0" dirty="0">
                <a:solidFill>
                  <a:srgbClr val="000000"/>
                </a:solidFill>
                <a:sym typeface="Helvetica Light"/>
              </a:endParaRPr>
            </a:p>
          </p:txBody>
        </p:sp>
        <p:cxnSp>
          <p:nvCxnSpPr>
            <p:cNvPr id="74" name="Straight Connector 73"/>
            <p:cNvCxnSpPr>
              <a:stCxn id="66" idx="1"/>
            </p:cNvCxnSpPr>
            <p:nvPr/>
          </p:nvCxnSpPr>
          <p:spPr>
            <a:xfrm flipH="1">
              <a:off x="1384249" y="3531560"/>
              <a:ext cx="208277" cy="0"/>
            </a:xfrm>
            <a:prstGeom prst="line">
              <a:avLst/>
            </a:prstGeom>
            <a:noFill/>
            <a:ln w="3492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  <a:headEnd type="none"/>
              <a:tailEnd type="oval" w="lg" len="lg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4" name="TextBox 53"/>
          <p:cNvSpPr txBox="1"/>
          <p:nvPr/>
        </p:nvSpPr>
        <p:spPr>
          <a:xfrm>
            <a:off x="0" y="645921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[SIGMOD 2014]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10038"/>
      </p:ext>
    </p:extLst>
  </p:cSld>
  <p:clrMapOvr>
    <a:masterClrMapping/>
  </p:clrMapOvr>
  <p:transition spd="med" advTm="80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/>
      <p:bldP spid="55" grpId="0"/>
      <p:bldP spid="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54"/>
          <p:cNvSpPr>
            <a:spLocks noGrp="1"/>
          </p:cNvSpPr>
          <p:nvPr>
            <p:ph type="title"/>
          </p:nvPr>
        </p:nvSpPr>
        <p:spPr>
          <a:xfrm>
            <a:off x="145851" y="169664"/>
            <a:ext cx="6655653" cy="6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 rtl="0">
              <a:spcBef>
                <a:spcPct val="0"/>
              </a:spcBef>
            </a:pPr>
            <a:r>
              <a:rPr lang="en-US" sz="3000" b="1" kern="1200" dirty="0">
                <a:solidFill>
                  <a:schemeClr val="bg1"/>
                </a:solidFill>
                <a:latin typeface="Lucida Grande"/>
                <a:ea typeface="+mj-ea"/>
                <a:cs typeface="+mj-cs"/>
              </a:rPr>
              <a:t>Feature Selection: Motivation</a:t>
            </a:r>
            <a:endParaRPr sz="3000" b="1" kern="1200" dirty="0">
              <a:solidFill>
                <a:schemeClr val="bg1"/>
              </a:solidFill>
              <a:latin typeface="Lucida Grande"/>
              <a:ea typeface="+mj-ea"/>
              <a:cs typeface="+mj-cs"/>
            </a:endParaRPr>
          </a:p>
        </p:txBody>
      </p:sp>
      <p:pic>
        <p:nvPicPr>
          <p:cNvPr id="7" name="Picture 6" descr="icon-35342_640-300x27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18" y="855688"/>
            <a:ext cx="873381" cy="79477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098847" y="1495594"/>
            <a:ext cx="3636454" cy="0"/>
          </a:xfrm>
          <a:prstGeom prst="line">
            <a:avLst/>
          </a:prstGeom>
          <a:noFill/>
          <a:ln w="5715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/>
          <p:cNvCxnSpPr/>
          <p:nvPr/>
        </p:nvCxnSpPr>
        <p:spPr>
          <a:xfrm>
            <a:off x="2525624" y="1617394"/>
            <a:ext cx="0" cy="999520"/>
          </a:xfrm>
          <a:prstGeom prst="line">
            <a:avLst/>
          </a:prstGeom>
          <a:noFill/>
          <a:ln w="5715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Straight Connector 13"/>
          <p:cNvCxnSpPr/>
          <p:nvPr/>
        </p:nvCxnSpPr>
        <p:spPr>
          <a:xfrm>
            <a:off x="2539799" y="2616914"/>
            <a:ext cx="4209676" cy="0"/>
          </a:xfrm>
          <a:prstGeom prst="line">
            <a:avLst/>
          </a:prstGeom>
          <a:noFill/>
          <a:ln w="5715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Connector 16"/>
          <p:cNvCxnSpPr/>
          <p:nvPr/>
        </p:nvCxnSpPr>
        <p:spPr>
          <a:xfrm flipV="1">
            <a:off x="6735300" y="1472266"/>
            <a:ext cx="0" cy="1155672"/>
          </a:xfrm>
          <a:prstGeom prst="line">
            <a:avLst/>
          </a:prstGeom>
          <a:noFill/>
          <a:ln w="5715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Picture 19" descr="new_deloitte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34" y="2119434"/>
            <a:ext cx="1631244" cy="355191"/>
          </a:xfrm>
          <a:prstGeom prst="rect">
            <a:avLst/>
          </a:prstGeom>
        </p:spPr>
      </p:pic>
      <p:pic>
        <p:nvPicPr>
          <p:cNvPr id="21" name="pasted-image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96201" y="2119434"/>
            <a:ext cx="1468721" cy="355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asted-image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06831" y="1562276"/>
            <a:ext cx="1468721" cy="413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Picture 22" descr="ur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63" y="1663917"/>
            <a:ext cx="1843983" cy="3673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217784" y="978844"/>
            <a:ext cx="453169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365C0">
                    <a:lumMod val="60000"/>
                    <a:lumOff val="40000"/>
                  </a:srgbClr>
                </a:solidFill>
                <a:latin typeface="Helvetica "/>
                <a:cs typeface="Helvetica "/>
                <a:sym typeface="Helvetica Light"/>
              </a:rPr>
              <a:t>How does one select features?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805346" y="2818035"/>
            <a:ext cx="3307053" cy="1724527"/>
            <a:chOff x="7588093" y="1451132"/>
            <a:chExt cx="4703364" cy="2452660"/>
          </a:xfrm>
        </p:grpSpPr>
        <p:sp>
          <p:nvSpPr>
            <p:cNvPr id="35" name="Cloud 34"/>
            <p:cNvSpPr/>
            <p:nvPr/>
          </p:nvSpPr>
          <p:spPr>
            <a:xfrm>
              <a:off x="7588093" y="1451132"/>
              <a:ext cx="4703364" cy="2452660"/>
            </a:xfrm>
            <a:prstGeom prst="cloud">
              <a:avLst/>
            </a:prstGeom>
            <a:solidFill>
              <a:schemeClr val="accent1">
                <a:lumMod val="20000"/>
                <a:lumOff val="80000"/>
                <a:alpha val="32000"/>
              </a:schemeClr>
            </a:solidFill>
            <a:ln w="38100" cap="flat" cmpd="sng">
              <a:solidFill>
                <a:schemeClr val="accent1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algn="ctr" defTabSz="410751" latinLnBrk="1" hangingPunct="0"/>
              <a:endParaRPr lang="en-US" sz="1687" kern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84830" y="1711416"/>
              <a:ext cx="925611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531" u="sng" kern="0" dirty="0">
                  <a:solidFill>
                    <a:srgbClr val="0365C0">
                      <a:lumMod val="75000"/>
                    </a:srgbClr>
                  </a:solidFill>
                  <a:latin typeface="Helvetica"/>
                  <a:cs typeface="Helvetica"/>
                  <a:sym typeface="Helvetica Light"/>
                </a:rPr>
                <a:t>Age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40756" y="2342155"/>
              <a:ext cx="1335980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531" u="sng" kern="0" dirty="0">
                  <a:solidFill>
                    <a:srgbClr val="0365C0">
                      <a:lumMod val="75000"/>
                    </a:srgbClr>
                  </a:solidFill>
                  <a:latin typeface="Helvetica"/>
                  <a:cs typeface="Helvetica"/>
                  <a:sym typeface="Helvetica Light"/>
                </a:rPr>
                <a:t>Name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825132" y="1669887"/>
              <a:ext cx="1180952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531" u="sng" kern="0" dirty="0">
                  <a:solidFill>
                    <a:srgbClr val="0365C0">
                      <a:lumMod val="75000"/>
                    </a:srgbClr>
                  </a:solidFill>
                  <a:latin typeface="Helvetica"/>
                  <a:cs typeface="Helvetica"/>
                  <a:sym typeface="Helvetica Light"/>
                </a:rPr>
                <a:t>State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78308" y="2917195"/>
              <a:ext cx="2589884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531" u="sng" kern="0" dirty="0">
                  <a:solidFill>
                    <a:srgbClr val="0365C0">
                      <a:lumMod val="75000"/>
                    </a:srgbClr>
                  </a:solidFill>
                  <a:latin typeface="Helvetica"/>
                  <a:cs typeface="Helvetica"/>
                  <a:sym typeface="Helvetica Light"/>
                </a:rPr>
                <a:t>Credit score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219716" y="1687694"/>
              <a:ext cx="1513806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531" u="sng" kern="0" dirty="0">
                  <a:solidFill>
                    <a:srgbClr val="0365C0">
                      <a:lumMod val="75000"/>
                    </a:srgbClr>
                  </a:solidFill>
                  <a:latin typeface="Helvetica"/>
                  <a:cs typeface="Helvetica"/>
                  <a:sym typeface="Helvetica Light"/>
                </a:rPr>
                <a:t># Calls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575476" y="2347740"/>
              <a:ext cx="2594443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531" u="sng" kern="0" dirty="0">
                  <a:solidFill>
                    <a:srgbClr val="0365C0">
                      <a:lumMod val="75000"/>
                    </a:srgbClr>
                  </a:solidFill>
                  <a:latin typeface="Helvetica"/>
                  <a:cs typeface="Helvetica"/>
                  <a:sym typeface="Helvetica Light"/>
                </a:rPr>
                <a:t># Messages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029755" y="2991705"/>
            <a:ext cx="3412794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Statistical Performance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30507" y="3883873"/>
            <a:ext cx="27796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Explanatory Power</a:t>
            </a:r>
          </a:p>
        </p:txBody>
      </p:sp>
      <p:cxnSp>
        <p:nvCxnSpPr>
          <p:cNvPr id="48" name="Elbow Connector 47"/>
          <p:cNvCxnSpPr>
            <a:stCxn id="35" idx="0"/>
            <a:endCxn id="43" idx="1"/>
          </p:cNvCxnSpPr>
          <p:nvPr/>
        </p:nvCxnSpPr>
        <p:spPr>
          <a:xfrm flipV="1">
            <a:off x="4109643" y="3222506"/>
            <a:ext cx="920112" cy="457793"/>
          </a:xfrm>
          <a:prstGeom prst="bentConnector3">
            <a:avLst/>
          </a:prstGeom>
          <a:noFill/>
          <a:ln w="34925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  <a:headEnd type="oval" w="lg" len="lg"/>
            <a:tailEnd type="oval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Elbow Connector 48"/>
          <p:cNvCxnSpPr>
            <a:stCxn id="35" idx="0"/>
            <a:endCxn id="45" idx="1"/>
          </p:cNvCxnSpPr>
          <p:nvPr/>
        </p:nvCxnSpPr>
        <p:spPr>
          <a:xfrm>
            <a:off x="4109643" y="3680299"/>
            <a:ext cx="920864" cy="434375"/>
          </a:xfrm>
          <a:prstGeom prst="bentConnector3">
            <a:avLst>
              <a:gd name="adj1" fmla="val 50000"/>
            </a:avLst>
          </a:prstGeom>
          <a:noFill/>
          <a:ln w="34925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  <a:headEnd type="oval" w="lg" len="lg"/>
            <a:tailEnd type="oval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56" name="pasted-image.png"/>
          <p:cNvPicPr/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2287" y="5649490"/>
            <a:ext cx="858659" cy="85866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7" name="Screen Shot 2014-06-13 at 6.17.33 PM.png"/>
          <p:cNvPicPr/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1523" y="5649489"/>
            <a:ext cx="738162" cy="860914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58" name="Straight Arrow Connector 57"/>
          <p:cNvCxnSpPr/>
          <p:nvPr/>
        </p:nvCxnSpPr>
        <p:spPr>
          <a:xfrm>
            <a:off x="3844805" y="5916563"/>
            <a:ext cx="1400315" cy="0"/>
          </a:xfrm>
          <a:prstGeom prst="straightConnector1">
            <a:avLst/>
          </a:prstGeom>
          <a:noFill/>
          <a:ln w="57150" cap="flat" cmpd="sng">
            <a:solidFill>
              <a:srgbClr val="961C04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9" name="Straight Arrow Connector 58"/>
          <p:cNvCxnSpPr/>
          <p:nvPr/>
        </p:nvCxnSpPr>
        <p:spPr>
          <a:xfrm flipH="1">
            <a:off x="3844805" y="6273227"/>
            <a:ext cx="1400315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TextBox 74"/>
          <p:cNvSpPr txBox="1"/>
          <p:nvPr/>
        </p:nvSpPr>
        <p:spPr>
          <a:xfrm>
            <a:off x="2512348" y="5131629"/>
            <a:ext cx="413735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latin typeface="Helvetica "/>
                <a:cs typeface="Helvetica "/>
                <a:sym typeface="Helvetica Light"/>
              </a:rPr>
              <a:t>Human-in-the-loop Dialogue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2522318" y="5571622"/>
            <a:ext cx="4124683" cy="1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8" name="Down Arrow 77"/>
          <p:cNvSpPr/>
          <p:nvPr/>
        </p:nvSpPr>
        <p:spPr>
          <a:xfrm>
            <a:off x="4233027" y="4442809"/>
            <a:ext cx="673804" cy="68312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accent1">
                <a:lumMod val="60000"/>
                <a:lumOff val="4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42" name="Picture 41" descr="ur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57" y="1966913"/>
            <a:ext cx="601222" cy="5972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9092" y="6483986"/>
            <a:ext cx="4642296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 smtClean="0">
                <a:solidFill>
                  <a:srgbClr val="000000"/>
                </a:solidFill>
                <a:sym typeface="Helvetica Light"/>
              </a:rPr>
              <a:t>[* </a:t>
            </a:r>
            <a:r>
              <a:rPr kumimoji="0" lang="en-US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Interviews are done by </a:t>
            </a:r>
            <a:r>
              <a:rPr kumimoji="0" lang="en-US" b="1" i="1" u="sng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Arun</a:t>
            </a:r>
            <a:r>
              <a:rPr kumimoji="0" lang="en-US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 and </a:t>
            </a:r>
            <a:r>
              <a:rPr kumimoji="0" lang="en-US" b="1" i="1" u="sng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Pradap</a:t>
            </a:r>
            <a:r>
              <a:rPr kumimoji="0" lang="en-US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Light"/>
              </a:rPr>
              <a:t>]</a:t>
            </a:r>
            <a:endParaRPr kumimoji="0" lang="en-US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131589"/>
      </p:ext>
    </p:extLst>
  </p:cSld>
  <p:clrMapOvr>
    <a:masterClrMapping/>
  </p:clrMapOvr>
  <p:transition spd="med" advTm="1019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5" grpId="0"/>
      <p:bldP spid="75" grpId="0"/>
      <p:bldP spid="78" grpId="0" animBg="1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4"/>
          <p:cNvSpPr>
            <a:spLocks noGrp="1"/>
          </p:cNvSpPr>
          <p:nvPr>
            <p:ph type="title"/>
          </p:nvPr>
        </p:nvSpPr>
        <p:spPr>
          <a:xfrm>
            <a:off x="145852" y="169664"/>
            <a:ext cx="6552753" cy="6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 rtl="0">
              <a:spcBef>
                <a:spcPct val="0"/>
              </a:spcBef>
            </a:pPr>
            <a:r>
              <a:rPr lang="en-US" sz="3000" b="1" kern="1200" dirty="0">
                <a:solidFill>
                  <a:schemeClr val="bg1"/>
                </a:solidFill>
                <a:latin typeface="Lucida Grande"/>
                <a:ea typeface="+mj-ea"/>
                <a:cs typeface="+mj-cs"/>
              </a:rPr>
              <a:t>Feature Selection Dialogue</a:t>
            </a:r>
            <a:endParaRPr sz="3000" b="1" kern="1200" dirty="0">
              <a:solidFill>
                <a:schemeClr val="bg1"/>
              </a:solidFill>
              <a:latin typeface="Lucida Grande"/>
              <a:ea typeface="+mj-ea"/>
              <a:cs typeface="+mj-cs"/>
            </a:endParaRPr>
          </a:p>
        </p:txBody>
      </p:sp>
      <p:pic>
        <p:nvPicPr>
          <p:cNvPr id="8" name="pasted-image.png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21" y="3526372"/>
            <a:ext cx="1095410" cy="109541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9" name="Screen Shot 2014-06-13 at 6.17.33 PM.png"/>
          <p:cNvPicPr/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4365" y="3523498"/>
            <a:ext cx="941689" cy="1098285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Rounded Rectangular Callout 39"/>
          <p:cNvSpPr/>
          <p:nvPr/>
        </p:nvSpPr>
        <p:spPr>
          <a:xfrm>
            <a:off x="347211" y="2191923"/>
            <a:ext cx="3427154" cy="1228777"/>
          </a:xfrm>
          <a:prstGeom prst="wedgeRoundRectCallout">
            <a:avLst>
              <a:gd name="adj1" fmla="val -20833"/>
              <a:gd name="adj2" fmla="val 90590"/>
              <a:gd name="adj3" fmla="val 16667"/>
            </a:avLst>
          </a:prstGeom>
          <a:noFill/>
          <a:ln w="38100" cap="flat" cmpd="sng">
            <a:solidFill>
              <a:srgbClr val="961C04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000021" y="3908702"/>
            <a:ext cx="2774344" cy="0"/>
          </a:xfrm>
          <a:prstGeom prst="straightConnector1">
            <a:avLst/>
          </a:prstGeom>
          <a:noFill/>
          <a:ln w="57150" cap="flat" cmpd="sng">
            <a:solidFill>
              <a:srgbClr val="961C04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Arrow Connector 43"/>
          <p:cNvCxnSpPr/>
          <p:nvPr/>
        </p:nvCxnSpPr>
        <p:spPr>
          <a:xfrm flipH="1">
            <a:off x="1000021" y="4276389"/>
            <a:ext cx="2774344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" name="Rounded Rectangular Callout 48"/>
          <p:cNvSpPr/>
          <p:nvPr/>
        </p:nvSpPr>
        <p:spPr>
          <a:xfrm rot="10800000">
            <a:off x="1000021" y="4794091"/>
            <a:ext cx="3427154" cy="1228777"/>
          </a:xfrm>
          <a:prstGeom prst="wedgeRoundRectCallout">
            <a:avLst>
              <a:gd name="adj1" fmla="val -20450"/>
              <a:gd name="adj2" fmla="val 96208"/>
              <a:gd name="adj3" fmla="val 16667"/>
            </a:avLst>
          </a:prstGeom>
          <a:noFill/>
          <a:ln w="38100" cap="flat" cmpd="sng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2041" y="2445259"/>
            <a:ext cx="36115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>
              <a:defRPr sz="1800"/>
            </a:pPr>
            <a:r>
              <a:rPr lang="en-US" sz="2250" kern="0" dirty="0">
                <a:solidFill>
                  <a:srgbClr val="C82506">
                    <a:lumMod val="75000"/>
                  </a:srgbClr>
                </a:solidFill>
                <a:sym typeface="Helvetica Light"/>
              </a:rPr>
              <a:t>“Age” may affect </a:t>
            </a:r>
          </a:p>
          <a:p>
            <a:pPr algn="ctr" defTabSz="410751">
              <a:defRPr sz="1800"/>
            </a:pPr>
            <a:r>
              <a:rPr lang="en-US" sz="2250" kern="0" dirty="0">
                <a:solidFill>
                  <a:srgbClr val="C82506">
                    <a:lumMod val="75000"/>
                  </a:srgbClr>
                </a:solidFill>
                <a:sym typeface="Helvetica Light"/>
              </a:rPr>
              <a:t>customer churn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93809" y="4998824"/>
            <a:ext cx="3246082" cy="76463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250" kern="0" dirty="0">
                <a:solidFill>
                  <a:srgbClr val="0365C0"/>
                </a:solidFill>
                <a:sym typeface="Helvetica Light"/>
              </a:rPr>
              <a:t>I get an accuracy of </a:t>
            </a:r>
          </a:p>
          <a:p>
            <a:pPr algn="ctr" defTabSz="410751" latinLnBrk="1" hangingPunct="0"/>
            <a:r>
              <a:rPr lang="en-US" sz="2250" kern="0" dirty="0">
                <a:solidFill>
                  <a:srgbClr val="0365C0"/>
                </a:solidFill>
                <a:sym typeface="Helvetica Light"/>
              </a:rPr>
              <a:t>70% by just using {Age}.</a:t>
            </a:r>
          </a:p>
        </p:txBody>
      </p:sp>
      <p:sp>
        <p:nvSpPr>
          <p:cNvPr id="20" name="Shape 77"/>
          <p:cNvSpPr/>
          <p:nvPr/>
        </p:nvSpPr>
        <p:spPr>
          <a:xfrm>
            <a:off x="813243" y="1618070"/>
            <a:ext cx="776083" cy="242629"/>
          </a:xfrm>
          <a:prstGeom prst="rect">
            <a:avLst/>
          </a:prstGeom>
          <a:solidFill>
            <a:srgbClr val="024C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</a:t>
            </a:r>
            <a:r>
              <a:rPr sz="1266" b="0" kern="0" dirty="0">
                <a:latin typeface="Helvetica"/>
                <a:cs typeface="Helvetica"/>
                <a:sym typeface="Helvetica Light"/>
              </a:rPr>
              <a:t>State</a:t>
            </a:r>
          </a:p>
        </p:txBody>
      </p:sp>
      <p:sp>
        <p:nvSpPr>
          <p:cNvPr id="21" name="Shape 78"/>
          <p:cNvSpPr/>
          <p:nvPr/>
        </p:nvSpPr>
        <p:spPr>
          <a:xfrm>
            <a:off x="813243" y="1090102"/>
            <a:ext cx="804804" cy="2426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Name</a:t>
            </a:r>
            <a:endParaRPr sz="1266" b="0" kern="0" dirty="0">
              <a:latin typeface="Helvetica"/>
              <a:cs typeface="Helvetica"/>
              <a:sym typeface="Helvetica Light"/>
            </a:endParaRPr>
          </a:p>
        </p:txBody>
      </p:sp>
      <p:sp>
        <p:nvSpPr>
          <p:cNvPr id="22" name="Shape 79"/>
          <p:cNvSpPr/>
          <p:nvPr/>
        </p:nvSpPr>
        <p:spPr>
          <a:xfrm>
            <a:off x="813243" y="1353622"/>
            <a:ext cx="725642" cy="2426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Age</a:t>
            </a:r>
            <a:endParaRPr sz="1266" b="0" kern="0" dirty="0">
              <a:latin typeface="Helvetica"/>
              <a:cs typeface="Helvetica"/>
              <a:sym typeface="Helvetica Light"/>
            </a:endParaRPr>
          </a:p>
        </p:txBody>
      </p:sp>
      <p:pic>
        <p:nvPicPr>
          <p:cNvPr id="23" name="Picture 22" descr="big-person-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77" y="999464"/>
            <a:ext cx="977785" cy="977785"/>
          </a:xfrm>
          <a:prstGeom prst="rect">
            <a:avLst/>
          </a:prstGeom>
        </p:spPr>
      </p:pic>
      <p:pic>
        <p:nvPicPr>
          <p:cNvPr id="24" name="Picture 23" descr="green-safety-sign-exit-left.png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70000"/>
                    </a14:imgEffect>
                    <a14:imgEffect>
                      <a14:colorTemperature colorTemp="1826"/>
                    </a14:imgEffect>
                    <a14:imgEffect>
                      <a14:saturation sat="87000"/>
                    </a14:imgEffect>
                    <a14:imgEffect>
                      <a14:brightnessContrast bright="-7000" contras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05" y="1058535"/>
            <a:ext cx="865193" cy="865193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368662" y="1539711"/>
            <a:ext cx="1040508" cy="0"/>
          </a:xfrm>
          <a:prstGeom prst="straightConnector1">
            <a:avLst/>
          </a:prstGeom>
          <a:noFill/>
          <a:ln w="57150" cap="flat" cmpd="sng">
            <a:solidFill>
              <a:schemeClr val="accent2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/>
          <p:cNvSpPr txBox="1"/>
          <p:nvPr/>
        </p:nvSpPr>
        <p:spPr>
          <a:xfrm>
            <a:off x="2408522" y="1121295"/>
            <a:ext cx="872035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969" kern="0" dirty="0">
                <a:solidFill>
                  <a:srgbClr val="00882B">
                    <a:lumMod val="75000"/>
                  </a:srgbClr>
                </a:solidFill>
                <a:sym typeface="Helvetica Light"/>
              </a:rPr>
              <a:t>Predict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98315" y="1090102"/>
            <a:ext cx="3400578" cy="4909984"/>
          </a:xfrm>
          <a:prstGeom prst="rect">
            <a:avLst/>
          </a:prstGeom>
          <a:noFill/>
          <a:ln w="12700" cap="flat">
            <a:solidFill>
              <a:srgbClr val="45A4FC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3" name="Shape 270"/>
          <p:cNvSpPr/>
          <p:nvPr/>
        </p:nvSpPr>
        <p:spPr>
          <a:xfrm>
            <a:off x="6196935" y="3651031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34" name="Shape 271"/>
          <p:cNvSpPr/>
          <p:nvPr/>
        </p:nvSpPr>
        <p:spPr>
          <a:xfrm>
            <a:off x="6402033" y="3651031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35" name="Shape 272"/>
          <p:cNvSpPr/>
          <p:nvPr/>
        </p:nvSpPr>
        <p:spPr>
          <a:xfrm>
            <a:off x="6607132" y="3651031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36" name="Shape 274"/>
          <p:cNvSpPr/>
          <p:nvPr/>
        </p:nvSpPr>
        <p:spPr>
          <a:xfrm>
            <a:off x="6196163" y="3866423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37" name="Shape 275"/>
          <p:cNvSpPr/>
          <p:nvPr/>
        </p:nvSpPr>
        <p:spPr>
          <a:xfrm>
            <a:off x="6401262" y="3866423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38" name="Shape 276"/>
          <p:cNvSpPr/>
          <p:nvPr/>
        </p:nvSpPr>
        <p:spPr>
          <a:xfrm>
            <a:off x="6606361" y="3866423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39" name="Shape 290"/>
          <p:cNvSpPr/>
          <p:nvPr/>
        </p:nvSpPr>
        <p:spPr>
          <a:xfrm>
            <a:off x="6809861" y="3650432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1" name="Shape 291"/>
          <p:cNvSpPr/>
          <p:nvPr/>
        </p:nvSpPr>
        <p:spPr>
          <a:xfrm>
            <a:off x="6809089" y="3865825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3" name="Shape 295"/>
          <p:cNvSpPr/>
          <p:nvPr/>
        </p:nvSpPr>
        <p:spPr>
          <a:xfrm>
            <a:off x="6201185" y="3424530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45" name="Shape 296"/>
          <p:cNvSpPr/>
          <p:nvPr/>
        </p:nvSpPr>
        <p:spPr>
          <a:xfrm>
            <a:off x="6406284" y="3424530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6" name="Shape 297"/>
          <p:cNvSpPr/>
          <p:nvPr/>
        </p:nvSpPr>
        <p:spPr>
          <a:xfrm>
            <a:off x="6611383" y="3424530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6323715" y="4135667"/>
            <a:ext cx="1" cy="68845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5" name="TextBox 74"/>
          <p:cNvSpPr txBox="1"/>
          <p:nvPr/>
        </p:nvSpPr>
        <p:spPr>
          <a:xfrm>
            <a:off x="6364422" y="4250846"/>
            <a:ext cx="121347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Train Model</a:t>
            </a:r>
          </a:p>
        </p:txBody>
      </p:sp>
      <p:sp>
        <p:nvSpPr>
          <p:cNvPr id="76" name="Shape 209"/>
          <p:cNvSpPr/>
          <p:nvPr/>
        </p:nvSpPr>
        <p:spPr>
          <a:xfrm>
            <a:off x="5500657" y="1594233"/>
            <a:ext cx="584755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Alice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77" name="Shape 210"/>
          <p:cNvSpPr/>
          <p:nvPr/>
        </p:nvSpPr>
        <p:spPr>
          <a:xfrm>
            <a:off x="6154488" y="1594233"/>
            <a:ext cx="586297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20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78" name="Shape 211"/>
          <p:cNvSpPr/>
          <p:nvPr/>
        </p:nvSpPr>
        <p:spPr>
          <a:xfrm>
            <a:off x="6809088" y="1594233"/>
            <a:ext cx="586588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CA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82" name="Shape 229"/>
          <p:cNvSpPr/>
          <p:nvPr/>
        </p:nvSpPr>
        <p:spPr>
          <a:xfrm>
            <a:off x="7468187" y="1596252"/>
            <a:ext cx="871262" cy="363640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4" name="Shape 234"/>
          <p:cNvSpPr/>
          <p:nvPr/>
        </p:nvSpPr>
        <p:spPr>
          <a:xfrm>
            <a:off x="5497402" y="1174865"/>
            <a:ext cx="584755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Name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85" name="Shape 235"/>
          <p:cNvSpPr/>
          <p:nvPr/>
        </p:nvSpPr>
        <p:spPr>
          <a:xfrm>
            <a:off x="6151232" y="1174865"/>
            <a:ext cx="586297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Age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86" name="Shape 236"/>
          <p:cNvSpPr/>
          <p:nvPr/>
        </p:nvSpPr>
        <p:spPr>
          <a:xfrm>
            <a:off x="6805833" y="1174865"/>
            <a:ext cx="586588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687" b="1" kern="0" dirty="0">
                <a:latin typeface=""/>
                <a:cs typeface=""/>
                <a:sym typeface="Helvetica Light"/>
              </a:rPr>
              <a:t>State</a:t>
            </a:r>
          </a:p>
        </p:txBody>
      </p:sp>
      <p:sp>
        <p:nvSpPr>
          <p:cNvPr id="87" name="Shape 238"/>
          <p:cNvSpPr/>
          <p:nvPr/>
        </p:nvSpPr>
        <p:spPr>
          <a:xfrm>
            <a:off x="7464931" y="1176883"/>
            <a:ext cx="874517" cy="36363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Churn?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88" name="Shape 239"/>
          <p:cNvSpPr/>
          <p:nvPr/>
        </p:nvSpPr>
        <p:spPr>
          <a:xfrm>
            <a:off x="7690171" y="1612193"/>
            <a:ext cx="431208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>
              <a:defRPr sz="1800"/>
            </a:pPr>
            <a:r>
              <a:rPr lang="en-US" sz="1687" kern="0" dirty="0">
                <a:solidFill>
                  <a:sysClr val="windowText" lastClr="000000"/>
                </a:solidFill>
                <a:sym typeface="Helvetica Light"/>
              </a:rPr>
              <a:t>Yes</a:t>
            </a:r>
            <a:endParaRPr sz="1687" kern="0" dirty="0">
              <a:solidFill>
                <a:sysClr val="windowText" lastClr="000000"/>
              </a:solidFill>
              <a:sym typeface="Helvetica Light"/>
            </a:endParaRPr>
          </a:p>
        </p:txBody>
      </p:sp>
      <p:pic>
        <p:nvPicPr>
          <p:cNvPr id="90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077145" y="1584690"/>
            <a:ext cx="354438" cy="361821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209"/>
          <p:cNvSpPr/>
          <p:nvPr/>
        </p:nvSpPr>
        <p:spPr>
          <a:xfrm>
            <a:off x="5497401" y="2017109"/>
            <a:ext cx="584755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Bob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93" name="Shape 210"/>
          <p:cNvSpPr/>
          <p:nvPr/>
        </p:nvSpPr>
        <p:spPr>
          <a:xfrm>
            <a:off x="6151232" y="2017109"/>
            <a:ext cx="586297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21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94" name="Shape 211"/>
          <p:cNvSpPr/>
          <p:nvPr/>
        </p:nvSpPr>
        <p:spPr>
          <a:xfrm>
            <a:off x="6805832" y="2017109"/>
            <a:ext cx="586588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CA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95" name="Shape 229"/>
          <p:cNvSpPr/>
          <p:nvPr/>
        </p:nvSpPr>
        <p:spPr>
          <a:xfrm>
            <a:off x="7464930" y="2019128"/>
            <a:ext cx="871262" cy="363640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96" name="Shape 239"/>
          <p:cNvSpPr/>
          <p:nvPr/>
        </p:nvSpPr>
        <p:spPr>
          <a:xfrm>
            <a:off x="7728592" y="2035069"/>
            <a:ext cx="347853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>
              <a:defRPr sz="1800"/>
            </a:pPr>
            <a:r>
              <a:rPr lang="en-US" sz="1687" kern="0" dirty="0">
                <a:solidFill>
                  <a:sysClr val="windowText" lastClr="000000"/>
                </a:solidFill>
                <a:sym typeface="Helvetica Light"/>
              </a:rPr>
              <a:t>No</a:t>
            </a:r>
            <a:endParaRPr sz="1687" kern="0" dirty="0">
              <a:solidFill>
                <a:sysClr val="windowText" lastClr="000000"/>
              </a:solidFill>
              <a:sym typeface="Helvetica Light"/>
            </a:endParaRPr>
          </a:p>
        </p:txBody>
      </p:sp>
      <p:pic>
        <p:nvPicPr>
          <p:cNvPr id="97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073889" y="2007566"/>
            <a:ext cx="354438" cy="361821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/>
          <p:cNvSpPr txBox="1"/>
          <p:nvPr/>
        </p:nvSpPr>
        <p:spPr>
          <a:xfrm>
            <a:off x="5634515" y="4835420"/>
            <a:ext cx="2234587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>
            <a:lvl1pPr marL="0" marR="0" indent="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365C0"/>
                </a:solidFill>
                <a:effectLst/>
                <a:uFillTx/>
              </a:defRPr>
            </a:lvl1pPr>
          </a:lstStyle>
          <a:p>
            <a:pPr algn="ctr" defTabSz="410751"/>
            <a:r>
              <a:rPr lang="en-US" sz="2250" kern="0" dirty="0">
                <a:sym typeface="Helvetica Light"/>
              </a:rPr>
              <a:t>Accuracy = 70%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6331343" y="2579688"/>
            <a:ext cx="1" cy="68845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>
            <a:off x="6407250" y="2703029"/>
            <a:ext cx="103233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 err="1">
                <a:solidFill>
                  <a:srgbClr val="0365C0"/>
                </a:solidFill>
                <a:sym typeface="Helvetica Light"/>
              </a:rPr>
              <a:t>Subselect</a:t>
            </a:r>
            <a:endParaRPr lang="en-US" sz="1687" kern="0" dirty="0">
              <a:solidFill>
                <a:srgbClr val="0365C0"/>
              </a:solidFill>
              <a:sym typeface="Helvetica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0290" y="3058879"/>
            <a:ext cx="468078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Age</a:t>
            </a:r>
          </a:p>
        </p:txBody>
      </p:sp>
      <p:cxnSp>
        <p:nvCxnSpPr>
          <p:cNvPr id="12" name="Elbow Connector 11"/>
          <p:cNvCxnSpPr>
            <a:stCxn id="4" idx="1"/>
            <a:endCxn id="45" idx="0"/>
          </p:cNvCxnSpPr>
          <p:nvPr/>
        </p:nvCxnSpPr>
        <p:spPr>
          <a:xfrm rot="10800000" flipV="1">
            <a:off x="6496194" y="3224758"/>
            <a:ext cx="124097" cy="199772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96748250"/>
      </p:ext>
    </p:extLst>
  </p:cSld>
  <p:clrMapOvr>
    <a:masterClrMapping/>
  </p:clrMapOvr>
  <p:transition spd="med" advTm="94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9" grpId="0" animBg="1"/>
      <p:bldP spid="50" grpId="0"/>
      <p:bldP spid="60" grpId="0"/>
      <p:bldP spid="20" grpId="0" animBg="1"/>
      <p:bldP spid="21" grpId="0" animBg="1"/>
      <p:bldP spid="22" grpId="0" animBg="1"/>
      <p:bldP spid="26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3" grpId="0" animBg="1"/>
      <p:bldP spid="45" grpId="0" animBg="1"/>
      <p:bldP spid="46" grpId="0" animBg="1"/>
      <p:bldP spid="75" grpId="0"/>
      <p:bldP spid="76" grpId="0" animBg="1"/>
      <p:bldP spid="77" grpId="0" animBg="1"/>
      <p:bldP spid="78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1" grpId="0"/>
      <p:bldP spid="104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4"/>
          <p:cNvSpPr>
            <a:spLocks noGrp="1"/>
          </p:cNvSpPr>
          <p:nvPr>
            <p:ph type="title"/>
          </p:nvPr>
        </p:nvSpPr>
        <p:spPr>
          <a:xfrm>
            <a:off x="145852" y="169664"/>
            <a:ext cx="6552753" cy="6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 rtl="0">
              <a:spcBef>
                <a:spcPct val="0"/>
              </a:spcBef>
            </a:pPr>
            <a:r>
              <a:rPr lang="en-US" sz="3000" b="1" kern="1200" dirty="0">
                <a:solidFill>
                  <a:schemeClr val="bg1"/>
                </a:solidFill>
                <a:latin typeface="Lucida Grande"/>
                <a:ea typeface="+mj-ea"/>
                <a:cs typeface="+mj-cs"/>
              </a:rPr>
              <a:t>Feature Selection Dialogue</a:t>
            </a:r>
            <a:endParaRPr sz="3000" b="1" kern="1200" dirty="0">
              <a:solidFill>
                <a:schemeClr val="bg1"/>
              </a:solidFill>
              <a:latin typeface="Lucida Grande"/>
              <a:ea typeface="+mj-ea"/>
              <a:cs typeface="+mj-cs"/>
            </a:endParaRPr>
          </a:p>
        </p:txBody>
      </p:sp>
      <p:pic>
        <p:nvPicPr>
          <p:cNvPr id="10" name="Picture 9" descr="check-mark-5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7" y="1348108"/>
            <a:ext cx="269961" cy="269961"/>
          </a:xfrm>
          <a:prstGeom prst="rect">
            <a:avLst/>
          </a:prstGeom>
        </p:spPr>
      </p:pic>
      <p:pic>
        <p:nvPicPr>
          <p:cNvPr id="28" name="pasted-image.png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21" y="3526372"/>
            <a:ext cx="1095410" cy="109541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" name="Screen Shot 2014-06-13 at 6.17.33 PM.png"/>
          <p:cNvPicPr/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4365" y="3523498"/>
            <a:ext cx="941689" cy="1098285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Rounded Rectangular Callout 29"/>
          <p:cNvSpPr/>
          <p:nvPr/>
        </p:nvSpPr>
        <p:spPr>
          <a:xfrm>
            <a:off x="347211" y="2191923"/>
            <a:ext cx="3427154" cy="1228777"/>
          </a:xfrm>
          <a:prstGeom prst="wedgeRoundRectCallout">
            <a:avLst>
              <a:gd name="adj1" fmla="val -20833"/>
              <a:gd name="adj2" fmla="val 90590"/>
              <a:gd name="adj3" fmla="val 16667"/>
            </a:avLst>
          </a:prstGeom>
          <a:noFill/>
          <a:ln w="38100" cap="flat" cmpd="sng">
            <a:solidFill>
              <a:srgbClr val="961C04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000021" y="3908702"/>
            <a:ext cx="2774344" cy="0"/>
          </a:xfrm>
          <a:prstGeom prst="straightConnector1">
            <a:avLst/>
          </a:prstGeom>
          <a:noFill/>
          <a:ln w="57150" cap="flat" cmpd="sng">
            <a:solidFill>
              <a:srgbClr val="961C04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/>
          <p:cNvCxnSpPr/>
          <p:nvPr/>
        </p:nvCxnSpPr>
        <p:spPr>
          <a:xfrm flipH="1">
            <a:off x="1000021" y="4276389"/>
            <a:ext cx="2774344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Rectangle 33"/>
          <p:cNvSpPr/>
          <p:nvPr/>
        </p:nvSpPr>
        <p:spPr>
          <a:xfrm>
            <a:off x="422803" y="2592677"/>
            <a:ext cx="334053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>
              <a:defRPr sz="1800"/>
            </a:pPr>
            <a:r>
              <a:rPr lang="en-US" sz="2250" kern="0" dirty="0" smtClean="0">
                <a:solidFill>
                  <a:srgbClr val="C82506">
                    <a:lumMod val="75000"/>
                  </a:srgbClr>
                </a:solidFill>
                <a:sym typeface="Helvetica Light"/>
              </a:rPr>
              <a:t>Not bad! Add “Age”</a:t>
            </a:r>
            <a:endParaRPr lang="en-US" sz="2250" kern="0" dirty="0">
              <a:solidFill>
                <a:srgbClr val="C82506">
                  <a:lumMod val="75000"/>
                </a:srgbClr>
              </a:solidFill>
              <a:sym typeface="Helvetica Light"/>
            </a:endParaRPr>
          </a:p>
        </p:txBody>
      </p:sp>
      <p:sp>
        <p:nvSpPr>
          <p:cNvPr id="45" name="Shape 77"/>
          <p:cNvSpPr/>
          <p:nvPr/>
        </p:nvSpPr>
        <p:spPr>
          <a:xfrm>
            <a:off x="813243" y="1618070"/>
            <a:ext cx="776083" cy="242629"/>
          </a:xfrm>
          <a:prstGeom prst="rect">
            <a:avLst/>
          </a:prstGeom>
          <a:solidFill>
            <a:srgbClr val="024C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</a:t>
            </a:r>
            <a:r>
              <a:rPr sz="1266" b="0" kern="0" dirty="0">
                <a:latin typeface="Helvetica"/>
                <a:cs typeface="Helvetica"/>
                <a:sym typeface="Helvetica Light"/>
              </a:rPr>
              <a:t>State</a:t>
            </a:r>
          </a:p>
        </p:txBody>
      </p:sp>
      <p:sp>
        <p:nvSpPr>
          <p:cNvPr id="46" name="Shape 78"/>
          <p:cNvSpPr/>
          <p:nvPr/>
        </p:nvSpPr>
        <p:spPr>
          <a:xfrm>
            <a:off x="813243" y="1090102"/>
            <a:ext cx="804804" cy="2426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Name</a:t>
            </a:r>
            <a:endParaRPr sz="1266" b="0" kern="0" dirty="0">
              <a:latin typeface="Helvetica"/>
              <a:cs typeface="Helvetica"/>
              <a:sym typeface="Helvetica Light"/>
            </a:endParaRPr>
          </a:p>
        </p:txBody>
      </p:sp>
      <p:sp>
        <p:nvSpPr>
          <p:cNvPr id="47" name="Shape 79"/>
          <p:cNvSpPr/>
          <p:nvPr/>
        </p:nvSpPr>
        <p:spPr>
          <a:xfrm>
            <a:off x="813243" y="1353622"/>
            <a:ext cx="725642" cy="242629"/>
          </a:xfrm>
          <a:prstGeom prst="rect">
            <a:avLst/>
          </a:prstGeom>
          <a:solidFill>
            <a:srgbClr val="DE6A1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Age</a:t>
            </a:r>
            <a:endParaRPr sz="1266" b="0" kern="0" dirty="0">
              <a:latin typeface="Helvetica"/>
              <a:cs typeface="Helvetica"/>
              <a:sym typeface="Helvetica Light"/>
            </a:endParaRPr>
          </a:p>
        </p:txBody>
      </p:sp>
      <p:pic>
        <p:nvPicPr>
          <p:cNvPr id="48" name="Picture 47" descr="big-person-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77" y="999464"/>
            <a:ext cx="977785" cy="977785"/>
          </a:xfrm>
          <a:prstGeom prst="rect">
            <a:avLst/>
          </a:prstGeom>
        </p:spPr>
      </p:pic>
      <p:pic>
        <p:nvPicPr>
          <p:cNvPr id="51" name="Picture 50" descr="green-safety-sign-exit-left.png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70000"/>
                    </a14:imgEffect>
                    <a14:imgEffect>
                      <a14:colorTemperature colorTemp="1826"/>
                    </a14:imgEffect>
                    <a14:imgEffect>
                      <a14:saturation sat="87000"/>
                    </a14:imgEffect>
                    <a14:imgEffect>
                      <a14:brightnessContrast bright="-7000" contras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05" y="1058535"/>
            <a:ext cx="865193" cy="865193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2368662" y="1539711"/>
            <a:ext cx="1040508" cy="0"/>
          </a:xfrm>
          <a:prstGeom prst="straightConnector1">
            <a:avLst/>
          </a:prstGeom>
          <a:noFill/>
          <a:ln w="57150" cap="flat" cmpd="sng">
            <a:solidFill>
              <a:schemeClr val="accent2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TextBox 52"/>
          <p:cNvSpPr txBox="1"/>
          <p:nvPr/>
        </p:nvSpPr>
        <p:spPr>
          <a:xfrm>
            <a:off x="2408522" y="1121295"/>
            <a:ext cx="872035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969" kern="0" dirty="0">
                <a:solidFill>
                  <a:srgbClr val="00882B">
                    <a:lumMod val="75000"/>
                  </a:srgbClr>
                </a:solidFill>
                <a:sym typeface="Helvetica Light"/>
              </a:rPr>
              <a:t>Predict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998315" y="1090102"/>
            <a:ext cx="3400578" cy="4909984"/>
          </a:xfrm>
          <a:prstGeom prst="rect">
            <a:avLst/>
          </a:prstGeom>
          <a:noFill/>
          <a:ln w="12700" cap="flat">
            <a:solidFill>
              <a:srgbClr val="45A4FC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5" name="Shape 270"/>
          <p:cNvSpPr/>
          <p:nvPr/>
        </p:nvSpPr>
        <p:spPr>
          <a:xfrm>
            <a:off x="6196935" y="3651031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56" name="Shape 271"/>
          <p:cNvSpPr/>
          <p:nvPr/>
        </p:nvSpPr>
        <p:spPr>
          <a:xfrm>
            <a:off x="6402033" y="3651031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57" name="Shape 272"/>
          <p:cNvSpPr/>
          <p:nvPr/>
        </p:nvSpPr>
        <p:spPr>
          <a:xfrm>
            <a:off x="6607132" y="3651031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58" name="Shape 274"/>
          <p:cNvSpPr/>
          <p:nvPr/>
        </p:nvSpPr>
        <p:spPr>
          <a:xfrm>
            <a:off x="6196163" y="3866423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59" name="Shape 275"/>
          <p:cNvSpPr/>
          <p:nvPr/>
        </p:nvSpPr>
        <p:spPr>
          <a:xfrm>
            <a:off x="6401262" y="3866423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62" name="Shape 276"/>
          <p:cNvSpPr/>
          <p:nvPr/>
        </p:nvSpPr>
        <p:spPr>
          <a:xfrm>
            <a:off x="6606361" y="3866423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63" name="Shape 290"/>
          <p:cNvSpPr/>
          <p:nvPr/>
        </p:nvSpPr>
        <p:spPr>
          <a:xfrm>
            <a:off x="6809861" y="3650432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69" name="Shape 291"/>
          <p:cNvSpPr/>
          <p:nvPr/>
        </p:nvSpPr>
        <p:spPr>
          <a:xfrm>
            <a:off x="6809089" y="3865825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0" name="Shape 295"/>
          <p:cNvSpPr/>
          <p:nvPr/>
        </p:nvSpPr>
        <p:spPr>
          <a:xfrm>
            <a:off x="6201185" y="3424530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71" name="Shape 296"/>
          <p:cNvSpPr/>
          <p:nvPr/>
        </p:nvSpPr>
        <p:spPr>
          <a:xfrm>
            <a:off x="6406284" y="3424530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2" name="Shape 297"/>
          <p:cNvSpPr/>
          <p:nvPr/>
        </p:nvSpPr>
        <p:spPr>
          <a:xfrm>
            <a:off x="6611383" y="3424530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6323715" y="4135667"/>
            <a:ext cx="1" cy="68845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4" name="TextBox 73"/>
          <p:cNvSpPr txBox="1"/>
          <p:nvPr/>
        </p:nvSpPr>
        <p:spPr>
          <a:xfrm>
            <a:off x="6364422" y="4250846"/>
            <a:ext cx="121347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Train Model</a:t>
            </a:r>
          </a:p>
        </p:txBody>
      </p:sp>
      <p:sp>
        <p:nvSpPr>
          <p:cNvPr id="75" name="Shape 209"/>
          <p:cNvSpPr/>
          <p:nvPr/>
        </p:nvSpPr>
        <p:spPr>
          <a:xfrm>
            <a:off x="5500657" y="1594233"/>
            <a:ext cx="584755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Alice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76" name="Shape 210"/>
          <p:cNvSpPr/>
          <p:nvPr/>
        </p:nvSpPr>
        <p:spPr>
          <a:xfrm>
            <a:off x="6154488" y="1594233"/>
            <a:ext cx="586297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20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77" name="Shape 211"/>
          <p:cNvSpPr/>
          <p:nvPr/>
        </p:nvSpPr>
        <p:spPr>
          <a:xfrm>
            <a:off x="6809088" y="1594233"/>
            <a:ext cx="586588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CA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78" name="Shape 229"/>
          <p:cNvSpPr/>
          <p:nvPr/>
        </p:nvSpPr>
        <p:spPr>
          <a:xfrm>
            <a:off x="7468187" y="1596252"/>
            <a:ext cx="871262" cy="363640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9" name="Shape 234"/>
          <p:cNvSpPr/>
          <p:nvPr/>
        </p:nvSpPr>
        <p:spPr>
          <a:xfrm>
            <a:off x="5497402" y="1174865"/>
            <a:ext cx="584755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Name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80" name="Shape 235"/>
          <p:cNvSpPr/>
          <p:nvPr/>
        </p:nvSpPr>
        <p:spPr>
          <a:xfrm>
            <a:off x="6151232" y="1174865"/>
            <a:ext cx="586297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Age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81" name="Shape 236"/>
          <p:cNvSpPr/>
          <p:nvPr/>
        </p:nvSpPr>
        <p:spPr>
          <a:xfrm>
            <a:off x="6805833" y="1174865"/>
            <a:ext cx="586588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687" b="1" kern="0" dirty="0">
                <a:latin typeface=""/>
                <a:cs typeface=""/>
                <a:sym typeface="Helvetica Light"/>
              </a:rPr>
              <a:t>State</a:t>
            </a:r>
          </a:p>
        </p:txBody>
      </p:sp>
      <p:sp>
        <p:nvSpPr>
          <p:cNvPr id="82" name="Shape 238"/>
          <p:cNvSpPr/>
          <p:nvPr/>
        </p:nvSpPr>
        <p:spPr>
          <a:xfrm>
            <a:off x="7464931" y="1176883"/>
            <a:ext cx="874517" cy="36363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Churn?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83" name="Shape 239"/>
          <p:cNvSpPr/>
          <p:nvPr/>
        </p:nvSpPr>
        <p:spPr>
          <a:xfrm>
            <a:off x="7690171" y="1612193"/>
            <a:ext cx="431208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>
              <a:defRPr sz="1800"/>
            </a:pPr>
            <a:r>
              <a:rPr lang="en-US" sz="1687" kern="0" dirty="0">
                <a:solidFill>
                  <a:sysClr val="windowText" lastClr="000000"/>
                </a:solidFill>
                <a:sym typeface="Helvetica Light"/>
              </a:rPr>
              <a:t>Yes</a:t>
            </a:r>
            <a:endParaRPr sz="1687" kern="0" dirty="0">
              <a:solidFill>
                <a:sysClr val="windowText" lastClr="000000"/>
              </a:solidFill>
              <a:sym typeface="Helvetica Light"/>
            </a:endParaRPr>
          </a:p>
        </p:txBody>
      </p:sp>
      <p:pic>
        <p:nvPicPr>
          <p:cNvPr id="84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077145" y="1584690"/>
            <a:ext cx="354438" cy="361821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209"/>
          <p:cNvSpPr/>
          <p:nvPr/>
        </p:nvSpPr>
        <p:spPr>
          <a:xfrm>
            <a:off x="5497401" y="2017109"/>
            <a:ext cx="584755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Bob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86" name="Shape 210"/>
          <p:cNvSpPr/>
          <p:nvPr/>
        </p:nvSpPr>
        <p:spPr>
          <a:xfrm>
            <a:off x="6151232" y="2017109"/>
            <a:ext cx="586297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21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87" name="Shape 211"/>
          <p:cNvSpPr/>
          <p:nvPr/>
        </p:nvSpPr>
        <p:spPr>
          <a:xfrm>
            <a:off x="6805832" y="2017109"/>
            <a:ext cx="586588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CA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88" name="Shape 229"/>
          <p:cNvSpPr/>
          <p:nvPr/>
        </p:nvSpPr>
        <p:spPr>
          <a:xfrm>
            <a:off x="7464930" y="2019128"/>
            <a:ext cx="871262" cy="363640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9" name="Shape 239"/>
          <p:cNvSpPr/>
          <p:nvPr/>
        </p:nvSpPr>
        <p:spPr>
          <a:xfrm>
            <a:off x="7728592" y="2035069"/>
            <a:ext cx="347853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>
              <a:defRPr sz="1800"/>
            </a:pPr>
            <a:r>
              <a:rPr lang="en-US" sz="1687" kern="0" dirty="0">
                <a:solidFill>
                  <a:sysClr val="windowText" lastClr="000000"/>
                </a:solidFill>
                <a:sym typeface="Helvetica Light"/>
              </a:rPr>
              <a:t>No</a:t>
            </a:r>
            <a:endParaRPr sz="1687" kern="0" dirty="0">
              <a:solidFill>
                <a:sysClr val="windowText" lastClr="000000"/>
              </a:solidFill>
              <a:sym typeface="Helvetica Light"/>
            </a:endParaRPr>
          </a:p>
        </p:txBody>
      </p:sp>
      <p:pic>
        <p:nvPicPr>
          <p:cNvPr id="90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073889" y="2007566"/>
            <a:ext cx="354438" cy="36182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extBox 90"/>
          <p:cNvSpPr txBox="1"/>
          <p:nvPr/>
        </p:nvSpPr>
        <p:spPr>
          <a:xfrm>
            <a:off x="5634515" y="4835420"/>
            <a:ext cx="2234587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>
            <a:lvl1pPr marL="0" marR="0" indent="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365C0"/>
                </a:solidFill>
                <a:effectLst/>
                <a:uFillTx/>
              </a:defRPr>
            </a:lvl1pPr>
          </a:lstStyle>
          <a:p>
            <a:pPr algn="ctr" defTabSz="410751"/>
            <a:r>
              <a:rPr lang="en-US" sz="2250" kern="0" dirty="0">
                <a:sym typeface="Helvetica Light"/>
              </a:rPr>
              <a:t>Accuracy = 70%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6331343" y="2579688"/>
            <a:ext cx="1" cy="68845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TextBox 92"/>
          <p:cNvSpPr txBox="1"/>
          <p:nvPr/>
        </p:nvSpPr>
        <p:spPr>
          <a:xfrm>
            <a:off x="6407250" y="2703029"/>
            <a:ext cx="103233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 err="1">
                <a:solidFill>
                  <a:srgbClr val="0365C0"/>
                </a:solidFill>
                <a:sym typeface="Helvetica Light"/>
              </a:rPr>
              <a:t>Subselect</a:t>
            </a:r>
            <a:endParaRPr lang="en-US" sz="1687" kern="0" dirty="0">
              <a:solidFill>
                <a:srgbClr val="0365C0"/>
              </a:solidFill>
              <a:sym typeface="Helvetica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20290" y="3058879"/>
            <a:ext cx="468078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Age</a:t>
            </a:r>
          </a:p>
        </p:txBody>
      </p:sp>
      <p:cxnSp>
        <p:nvCxnSpPr>
          <p:cNvPr id="61" name="Elbow Connector 60"/>
          <p:cNvCxnSpPr>
            <a:stCxn id="60" idx="1"/>
          </p:cNvCxnSpPr>
          <p:nvPr/>
        </p:nvCxnSpPr>
        <p:spPr>
          <a:xfrm rot="10800000" flipV="1">
            <a:off x="6496196" y="3224758"/>
            <a:ext cx="124094" cy="199772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73294814"/>
      </p:ext>
    </p:extLst>
  </p:cSld>
  <p:clrMapOvr>
    <a:masterClrMapping/>
  </p:clrMapOvr>
  <p:transition spd="med" advTm="643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4"/>
          <p:cNvSpPr>
            <a:spLocks noGrp="1"/>
          </p:cNvSpPr>
          <p:nvPr>
            <p:ph type="title"/>
          </p:nvPr>
        </p:nvSpPr>
        <p:spPr>
          <a:xfrm>
            <a:off x="145852" y="169664"/>
            <a:ext cx="6552753" cy="6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 rtl="0">
              <a:spcBef>
                <a:spcPct val="0"/>
              </a:spcBef>
            </a:pPr>
            <a:r>
              <a:rPr lang="en-US" sz="3000" b="1" kern="1200" dirty="0">
                <a:solidFill>
                  <a:schemeClr val="bg1"/>
                </a:solidFill>
                <a:latin typeface="Lucida Grande"/>
                <a:ea typeface="+mj-ea"/>
                <a:cs typeface="+mj-cs"/>
              </a:rPr>
              <a:t>Feature Selection Dialogue</a:t>
            </a:r>
            <a:endParaRPr sz="3000" b="1" kern="1200" dirty="0">
              <a:solidFill>
                <a:schemeClr val="bg1"/>
              </a:solidFill>
              <a:latin typeface="Lucida Grande"/>
              <a:ea typeface="+mj-ea"/>
              <a:cs typeface="+mj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998315" y="1090102"/>
            <a:ext cx="3400578" cy="4909984"/>
          </a:xfrm>
          <a:prstGeom prst="rect">
            <a:avLst/>
          </a:prstGeom>
          <a:noFill/>
          <a:ln w="12700" cap="flat">
            <a:solidFill>
              <a:srgbClr val="45A4FC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28" name="pasted-image.png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21" y="3526372"/>
            <a:ext cx="1095410" cy="109541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" name="Screen Shot 2014-06-13 at 6.17.33 PM.png"/>
          <p:cNvPicPr/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4365" y="3523498"/>
            <a:ext cx="941689" cy="1098285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Rounded Rectangular Callout 29"/>
          <p:cNvSpPr/>
          <p:nvPr/>
        </p:nvSpPr>
        <p:spPr>
          <a:xfrm>
            <a:off x="347211" y="2191923"/>
            <a:ext cx="3427154" cy="1228777"/>
          </a:xfrm>
          <a:prstGeom prst="wedgeRoundRectCallout">
            <a:avLst>
              <a:gd name="adj1" fmla="val -20833"/>
              <a:gd name="adj2" fmla="val 90590"/>
              <a:gd name="adj3" fmla="val 16667"/>
            </a:avLst>
          </a:prstGeom>
          <a:noFill/>
          <a:ln w="38100" cap="flat" cmpd="sng">
            <a:solidFill>
              <a:srgbClr val="961C04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000021" y="3908702"/>
            <a:ext cx="2774344" cy="0"/>
          </a:xfrm>
          <a:prstGeom prst="straightConnector1">
            <a:avLst/>
          </a:prstGeom>
          <a:noFill/>
          <a:ln w="57150" cap="flat" cmpd="sng">
            <a:solidFill>
              <a:srgbClr val="961C04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/>
          <p:cNvCxnSpPr/>
          <p:nvPr/>
        </p:nvCxnSpPr>
        <p:spPr>
          <a:xfrm flipH="1">
            <a:off x="1000021" y="4276389"/>
            <a:ext cx="2774344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Rounded Rectangular Callout 32"/>
          <p:cNvSpPr/>
          <p:nvPr/>
        </p:nvSpPr>
        <p:spPr>
          <a:xfrm rot="10800000">
            <a:off x="1000021" y="4794091"/>
            <a:ext cx="3427154" cy="1228777"/>
          </a:xfrm>
          <a:prstGeom prst="wedgeRoundRectCallout">
            <a:avLst>
              <a:gd name="adj1" fmla="val -20450"/>
              <a:gd name="adj2" fmla="val 96208"/>
              <a:gd name="adj3" fmla="val 16667"/>
            </a:avLst>
          </a:prstGeom>
          <a:noFill/>
          <a:ln w="38100" cap="flat" cmpd="sng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0755" y="2241595"/>
            <a:ext cx="334053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>
              <a:defRPr sz="1800"/>
            </a:pPr>
            <a:r>
              <a:rPr lang="en-US" sz="2250" kern="0" dirty="0">
                <a:solidFill>
                  <a:srgbClr val="C82506">
                    <a:lumMod val="75000"/>
                  </a:srgbClr>
                </a:solidFill>
                <a:sym typeface="Helvetica Light"/>
              </a:rPr>
              <a:t>I want to add one more feature, which one should I add?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8909" y="4837862"/>
            <a:ext cx="3591752" cy="1110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250" kern="0" dirty="0">
                <a:solidFill>
                  <a:srgbClr val="0365C0"/>
                </a:solidFill>
                <a:sym typeface="Helvetica Light"/>
              </a:rPr>
              <a:t>The accuracy of </a:t>
            </a:r>
          </a:p>
          <a:p>
            <a:pPr algn="ctr" defTabSz="410751" latinLnBrk="1" hangingPunct="0"/>
            <a:r>
              <a:rPr lang="en-US" sz="2250" kern="0" dirty="0">
                <a:solidFill>
                  <a:srgbClr val="0365C0"/>
                </a:solidFill>
                <a:sym typeface="Helvetica Light"/>
              </a:rPr>
              <a:t>{Age, State} is higher than</a:t>
            </a:r>
          </a:p>
          <a:p>
            <a:pPr algn="ctr" defTabSz="410751" latinLnBrk="1" hangingPunct="0"/>
            <a:r>
              <a:rPr lang="en-US" sz="2250" kern="0" dirty="0">
                <a:solidFill>
                  <a:srgbClr val="0365C0"/>
                </a:solidFill>
                <a:sym typeface="Helvetica Light"/>
              </a:rPr>
              <a:t>{Age, Name}</a:t>
            </a:r>
          </a:p>
        </p:txBody>
      </p:sp>
      <p:pic>
        <p:nvPicPr>
          <p:cNvPr id="27" name="Picture 26" descr="question-mark-4-xx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9" y="1617580"/>
            <a:ext cx="284101" cy="284101"/>
          </a:xfrm>
          <a:prstGeom prst="rect">
            <a:avLst/>
          </a:prstGeom>
        </p:spPr>
      </p:pic>
      <p:pic>
        <p:nvPicPr>
          <p:cNvPr id="36" name="Picture 35" descr="question-mark-4-xxl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9" y="1058536"/>
            <a:ext cx="284101" cy="284101"/>
          </a:xfrm>
          <a:prstGeom prst="rect">
            <a:avLst/>
          </a:prstGeom>
        </p:spPr>
      </p:pic>
      <p:pic>
        <p:nvPicPr>
          <p:cNvPr id="37" name="Picture 36" descr="check-mark-51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7" y="1348108"/>
            <a:ext cx="269961" cy="269961"/>
          </a:xfrm>
          <a:prstGeom prst="rect">
            <a:avLst/>
          </a:prstGeom>
        </p:spPr>
      </p:pic>
      <p:sp>
        <p:nvSpPr>
          <p:cNvPr id="38" name="Shape 77"/>
          <p:cNvSpPr/>
          <p:nvPr/>
        </p:nvSpPr>
        <p:spPr>
          <a:xfrm>
            <a:off x="813243" y="1618070"/>
            <a:ext cx="776083" cy="242629"/>
          </a:xfrm>
          <a:prstGeom prst="rect">
            <a:avLst/>
          </a:prstGeom>
          <a:solidFill>
            <a:srgbClr val="024C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</a:t>
            </a:r>
            <a:r>
              <a:rPr sz="1266" b="0" kern="0" dirty="0">
                <a:latin typeface="Helvetica"/>
                <a:cs typeface="Helvetica"/>
                <a:sym typeface="Helvetica Light"/>
              </a:rPr>
              <a:t>State</a:t>
            </a:r>
          </a:p>
        </p:txBody>
      </p:sp>
      <p:sp>
        <p:nvSpPr>
          <p:cNvPr id="39" name="Shape 78"/>
          <p:cNvSpPr/>
          <p:nvPr/>
        </p:nvSpPr>
        <p:spPr>
          <a:xfrm>
            <a:off x="813243" y="1090102"/>
            <a:ext cx="804804" cy="2426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Name</a:t>
            </a:r>
            <a:endParaRPr sz="1266" b="0" kern="0" dirty="0">
              <a:latin typeface="Helvetica"/>
              <a:cs typeface="Helvetica"/>
              <a:sym typeface="Helvetica Light"/>
            </a:endParaRPr>
          </a:p>
        </p:txBody>
      </p:sp>
      <p:sp>
        <p:nvSpPr>
          <p:cNvPr id="40" name="Shape 79"/>
          <p:cNvSpPr/>
          <p:nvPr/>
        </p:nvSpPr>
        <p:spPr>
          <a:xfrm>
            <a:off x="813243" y="1353622"/>
            <a:ext cx="725642" cy="242629"/>
          </a:xfrm>
          <a:prstGeom prst="rect">
            <a:avLst/>
          </a:prstGeom>
          <a:solidFill>
            <a:srgbClr val="DE6A1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Age</a:t>
            </a:r>
            <a:endParaRPr sz="1266" b="0" kern="0" dirty="0">
              <a:latin typeface="Helvetica"/>
              <a:cs typeface="Helvetica"/>
              <a:sym typeface="Helvetica Light"/>
            </a:endParaRPr>
          </a:p>
        </p:txBody>
      </p:sp>
      <p:pic>
        <p:nvPicPr>
          <p:cNvPr id="41" name="Picture 40" descr="big-person-ic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77" y="999464"/>
            <a:ext cx="977785" cy="977785"/>
          </a:xfrm>
          <a:prstGeom prst="rect">
            <a:avLst/>
          </a:prstGeom>
        </p:spPr>
      </p:pic>
      <p:pic>
        <p:nvPicPr>
          <p:cNvPr id="42" name="Picture 41" descr="green-safety-sign-exit-left.png"/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70000"/>
                    </a14:imgEffect>
                    <a14:imgEffect>
                      <a14:colorTemperature colorTemp="1826"/>
                    </a14:imgEffect>
                    <a14:imgEffect>
                      <a14:saturation sat="87000"/>
                    </a14:imgEffect>
                    <a14:imgEffect>
                      <a14:brightnessContrast bright="-7000" contras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05" y="1058535"/>
            <a:ext cx="865193" cy="865193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2368662" y="1539711"/>
            <a:ext cx="1040508" cy="0"/>
          </a:xfrm>
          <a:prstGeom prst="straightConnector1">
            <a:avLst/>
          </a:prstGeom>
          <a:noFill/>
          <a:ln w="57150" cap="flat" cmpd="sng">
            <a:solidFill>
              <a:schemeClr val="accent2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TextBox 43"/>
          <p:cNvSpPr txBox="1"/>
          <p:nvPr/>
        </p:nvSpPr>
        <p:spPr>
          <a:xfrm>
            <a:off x="2408522" y="1121295"/>
            <a:ext cx="872035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969" kern="0" dirty="0">
                <a:solidFill>
                  <a:srgbClr val="00882B">
                    <a:lumMod val="75000"/>
                  </a:srgbClr>
                </a:solidFill>
                <a:sym typeface="Helvetica Light"/>
              </a:rPr>
              <a:t>Predict</a:t>
            </a:r>
          </a:p>
        </p:txBody>
      </p:sp>
      <p:sp>
        <p:nvSpPr>
          <p:cNvPr id="45" name="Shape 209"/>
          <p:cNvSpPr/>
          <p:nvPr/>
        </p:nvSpPr>
        <p:spPr>
          <a:xfrm>
            <a:off x="5500657" y="1594233"/>
            <a:ext cx="584755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Alice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6" name="Shape 210"/>
          <p:cNvSpPr/>
          <p:nvPr/>
        </p:nvSpPr>
        <p:spPr>
          <a:xfrm>
            <a:off x="6154488" y="1594233"/>
            <a:ext cx="586297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20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7" name="Shape 211"/>
          <p:cNvSpPr/>
          <p:nvPr/>
        </p:nvSpPr>
        <p:spPr>
          <a:xfrm>
            <a:off x="6809088" y="1594233"/>
            <a:ext cx="586588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CA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8" name="Shape 229"/>
          <p:cNvSpPr/>
          <p:nvPr/>
        </p:nvSpPr>
        <p:spPr>
          <a:xfrm>
            <a:off x="7468187" y="1596252"/>
            <a:ext cx="871262" cy="363640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9" name="Shape 234"/>
          <p:cNvSpPr/>
          <p:nvPr/>
        </p:nvSpPr>
        <p:spPr>
          <a:xfrm>
            <a:off x="5497402" y="1174865"/>
            <a:ext cx="584755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Name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50" name="Shape 235"/>
          <p:cNvSpPr/>
          <p:nvPr/>
        </p:nvSpPr>
        <p:spPr>
          <a:xfrm>
            <a:off x="6151232" y="1174865"/>
            <a:ext cx="586297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Age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51" name="Shape 236"/>
          <p:cNvSpPr/>
          <p:nvPr/>
        </p:nvSpPr>
        <p:spPr>
          <a:xfrm>
            <a:off x="6805833" y="1174865"/>
            <a:ext cx="586588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687" b="1" kern="0" dirty="0">
                <a:latin typeface=""/>
                <a:cs typeface=""/>
                <a:sym typeface="Helvetica Light"/>
              </a:rPr>
              <a:t>State</a:t>
            </a:r>
          </a:p>
        </p:txBody>
      </p:sp>
      <p:sp>
        <p:nvSpPr>
          <p:cNvPr id="52" name="Shape 238"/>
          <p:cNvSpPr/>
          <p:nvPr/>
        </p:nvSpPr>
        <p:spPr>
          <a:xfrm>
            <a:off x="7464931" y="1176883"/>
            <a:ext cx="874517" cy="36363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Churn?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53" name="Shape 239"/>
          <p:cNvSpPr/>
          <p:nvPr/>
        </p:nvSpPr>
        <p:spPr>
          <a:xfrm>
            <a:off x="7690171" y="1612193"/>
            <a:ext cx="431208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>
              <a:defRPr sz="1800"/>
            </a:pPr>
            <a:r>
              <a:rPr lang="en-US" sz="1687" kern="0" dirty="0">
                <a:solidFill>
                  <a:sysClr val="windowText" lastClr="000000"/>
                </a:solidFill>
                <a:sym typeface="Helvetica Light"/>
              </a:rPr>
              <a:t>Yes</a:t>
            </a:r>
            <a:endParaRPr sz="1687" kern="0" dirty="0">
              <a:solidFill>
                <a:sysClr val="windowText" lastClr="000000"/>
              </a:solidFill>
              <a:sym typeface="Helvetica Light"/>
            </a:endParaRPr>
          </a:p>
        </p:txBody>
      </p:sp>
      <p:pic>
        <p:nvPicPr>
          <p:cNvPr id="54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077145" y="1584690"/>
            <a:ext cx="354438" cy="36182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209"/>
          <p:cNvSpPr/>
          <p:nvPr/>
        </p:nvSpPr>
        <p:spPr>
          <a:xfrm>
            <a:off x="5497401" y="2017109"/>
            <a:ext cx="584755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Bob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6" name="Shape 210"/>
          <p:cNvSpPr/>
          <p:nvPr/>
        </p:nvSpPr>
        <p:spPr>
          <a:xfrm>
            <a:off x="6151232" y="2017109"/>
            <a:ext cx="586297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21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7" name="Shape 211"/>
          <p:cNvSpPr/>
          <p:nvPr/>
        </p:nvSpPr>
        <p:spPr>
          <a:xfrm>
            <a:off x="6805832" y="2017109"/>
            <a:ext cx="586588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CA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8" name="Shape 229"/>
          <p:cNvSpPr/>
          <p:nvPr/>
        </p:nvSpPr>
        <p:spPr>
          <a:xfrm>
            <a:off x="7464930" y="2019128"/>
            <a:ext cx="871262" cy="363640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59" name="Shape 239"/>
          <p:cNvSpPr/>
          <p:nvPr/>
        </p:nvSpPr>
        <p:spPr>
          <a:xfrm>
            <a:off x="7728592" y="2035069"/>
            <a:ext cx="347853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>
              <a:defRPr sz="1800"/>
            </a:pPr>
            <a:r>
              <a:rPr lang="en-US" sz="1687" kern="0" dirty="0">
                <a:solidFill>
                  <a:sysClr val="windowText" lastClr="000000"/>
                </a:solidFill>
                <a:sym typeface="Helvetica Light"/>
              </a:rPr>
              <a:t>No</a:t>
            </a:r>
            <a:endParaRPr sz="1687" kern="0" dirty="0">
              <a:solidFill>
                <a:sysClr val="windowText" lastClr="000000"/>
              </a:solidFill>
              <a:sym typeface="Helvetica Light"/>
            </a:endParaRPr>
          </a:p>
        </p:txBody>
      </p:sp>
      <p:pic>
        <p:nvPicPr>
          <p:cNvPr id="60" name="pasted-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073889" y="2007566"/>
            <a:ext cx="354438" cy="36182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270"/>
          <p:cNvSpPr/>
          <p:nvPr/>
        </p:nvSpPr>
        <p:spPr>
          <a:xfrm>
            <a:off x="5429098" y="338217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62" name="Shape 271"/>
          <p:cNvSpPr/>
          <p:nvPr/>
        </p:nvSpPr>
        <p:spPr>
          <a:xfrm>
            <a:off x="5634196" y="338217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63" name="Shape 272"/>
          <p:cNvSpPr/>
          <p:nvPr/>
        </p:nvSpPr>
        <p:spPr>
          <a:xfrm>
            <a:off x="5839295" y="3382172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64" name="Shape 274"/>
          <p:cNvSpPr/>
          <p:nvPr/>
        </p:nvSpPr>
        <p:spPr>
          <a:xfrm>
            <a:off x="5428326" y="359756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69" name="Shape 275"/>
          <p:cNvSpPr/>
          <p:nvPr/>
        </p:nvSpPr>
        <p:spPr>
          <a:xfrm>
            <a:off x="5633425" y="359756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0" name="Shape 276"/>
          <p:cNvSpPr/>
          <p:nvPr/>
        </p:nvSpPr>
        <p:spPr>
          <a:xfrm>
            <a:off x="5838524" y="3597564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1" name="Shape 290"/>
          <p:cNvSpPr/>
          <p:nvPr/>
        </p:nvSpPr>
        <p:spPr>
          <a:xfrm>
            <a:off x="6042024" y="3381574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2" name="Shape 291"/>
          <p:cNvSpPr/>
          <p:nvPr/>
        </p:nvSpPr>
        <p:spPr>
          <a:xfrm>
            <a:off x="6041252" y="3596966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3" name="Shape 295"/>
          <p:cNvSpPr/>
          <p:nvPr/>
        </p:nvSpPr>
        <p:spPr>
          <a:xfrm>
            <a:off x="5433348" y="3155671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74" name="Shape 296"/>
          <p:cNvSpPr/>
          <p:nvPr/>
        </p:nvSpPr>
        <p:spPr>
          <a:xfrm>
            <a:off x="5638447" y="3155671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5" name="Shape 297"/>
          <p:cNvSpPr/>
          <p:nvPr/>
        </p:nvSpPr>
        <p:spPr>
          <a:xfrm>
            <a:off x="5843545" y="3155671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5908601" y="2535593"/>
            <a:ext cx="335287" cy="50380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7" name="TextBox 76"/>
          <p:cNvSpPr txBox="1"/>
          <p:nvPr/>
        </p:nvSpPr>
        <p:spPr>
          <a:xfrm>
            <a:off x="6170044" y="2625709"/>
            <a:ext cx="103233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 err="1">
                <a:solidFill>
                  <a:srgbClr val="0365C0"/>
                </a:solidFill>
                <a:sym typeface="Helvetica Light"/>
              </a:rPr>
              <a:t>Subselect</a:t>
            </a:r>
            <a:endParaRPr lang="en-US" sz="1687" kern="0" dirty="0">
              <a:solidFill>
                <a:srgbClr val="0365C0"/>
              </a:solidFill>
              <a:sym typeface="Helvetica Light"/>
            </a:endParaRPr>
          </a:p>
        </p:txBody>
      </p:sp>
      <p:sp>
        <p:nvSpPr>
          <p:cNvPr id="78" name="Shape 270"/>
          <p:cNvSpPr/>
          <p:nvPr/>
        </p:nvSpPr>
        <p:spPr>
          <a:xfrm>
            <a:off x="7120503" y="3382172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79" name="Shape 271"/>
          <p:cNvSpPr/>
          <p:nvPr/>
        </p:nvSpPr>
        <p:spPr>
          <a:xfrm>
            <a:off x="7325601" y="338217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0" name="Shape 272"/>
          <p:cNvSpPr/>
          <p:nvPr/>
        </p:nvSpPr>
        <p:spPr>
          <a:xfrm>
            <a:off x="7530700" y="338217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sp>
        <p:nvSpPr>
          <p:cNvPr id="81" name="Shape 274"/>
          <p:cNvSpPr/>
          <p:nvPr/>
        </p:nvSpPr>
        <p:spPr>
          <a:xfrm>
            <a:off x="7119731" y="3597564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82" name="Shape 275"/>
          <p:cNvSpPr/>
          <p:nvPr/>
        </p:nvSpPr>
        <p:spPr>
          <a:xfrm>
            <a:off x="7324830" y="359756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3" name="Shape 276"/>
          <p:cNvSpPr/>
          <p:nvPr/>
        </p:nvSpPr>
        <p:spPr>
          <a:xfrm>
            <a:off x="7529929" y="359756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g</a:t>
            </a:r>
          </a:p>
        </p:txBody>
      </p:sp>
      <p:sp>
        <p:nvSpPr>
          <p:cNvPr id="84" name="Shape 290"/>
          <p:cNvSpPr/>
          <p:nvPr/>
        </p:nvSpPr>
        <p:spPr>
          <a:xfrm>
            <a:off x="7733429" y="3381574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5" name="Shape 291"/>
          <p:cNvSpPr/>
          <p:nvPr/>
        </p:nvSpPr>
        <p:spPr>
          <a:xfrm>
            <a:off x="7732657" y="3596966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6" name="Shape 295"/>
          <p:cNvSpPr/>
          <p:nvPr/>
        </p:nvSpPr>
        <p:spPr>
          <a:xfrm>
            <a:off x="7124753" y="3155671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87" name="Shape 296"/>
          <p:cNvSpPr/>
          <p:nvPr/>
        </p:nvSpPr>
        <p:spPr>
          <a:xfrm>
            <a:off x="7329852" y="3155671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8" name="Shape 297"/>
          <p:cNvSpPr/>
          <p:nvPr/>
        </p:nvSpPr>
        <p:spPr>
          <a:xfrm>
            <a:off x="7534951" y="3155671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7141779" y="2535593"/>
            <a:ext cx="275945" cy="50380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>
            <a:off x="5818264" y="3854608"/>
            <a:ext cx="1" cy="68845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TextBox 90"/>
          <p:cNvSpPr txBox="1"/>
          <p:nvPr/>
        </p:nvSpPr>
        <p:spPr>
          <a:xfrm>
            <a:off x="6057395" y="3969788"/>
            <a:ext cx="121347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Train Model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7534950" y="3854608"/>
            <a:ext cx="1" cy="68845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3" name="TextBox 92"/>
          <p:cNvSpPr txBox="1"/>
          <p:nvPr/>
        </p:nvSpPr>
        <p:spPr>
          <a:xfrm>
            <a:off x="4975517" y="4544650"/>
            <a:ext cx="1694376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Accuracy = 30%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687767" y="4540902"/>
            <a:ext cx="1694376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Accuracy = 80%</a:t>
            </a:r>
          </a:p>
        </p:txBody>
      </p:sp>
      <p:cxnSp>
        <p:nvCxnSpPr>
          <p:cNvPr id="95" name="Straight Arrow Connector 94"/>
          <p:cNvCxnSpPr>
            <a:stCxn id="93" idx="2"/>
          </p:cNvCxnSpPr>
          <p:nvPr/>
        </p:nvCxnSpPr>
        <p:spPr>
          <a:xfrm>
            <a:off x="5822705" y="4876408"/>
            <a:ext cx="504789" cy="591252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/>
          <p:cNvCxnSpPr>
            <a:stCxn id="94" idx="2"/>
          </p:cNvCxnSpPr>
          <p:nvPr/>
        </p:nvCxnSpPr>
        <p:spPr>
          <a:xfrm flipH="1">
            <a:off x="7033003" y="4872660"/>
            <a:ext cx="501952" cy="59500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Rectangle 16"/>
          <p:cNvSpPr/>
          <p:nvPr/>
        </p:nvSpPr>
        <p:spPr>
          <a:xfrm>
            <a:off x="5586096" y="5407941"/>
            <a:ext cx="2244660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365C0"/>
                </a:solidFill>
                <a:sym typeface="Helvetica Light"/>
              </a:rPr>
              <a:t>{Age, State} </a:t>
            </a:r>
            <a:endParaRPr lang="en-US" sz="2531" kern="0" dirty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698139" y="2796762"/>
            <a:ext cx="565861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State</a:t>
            </a:r>
          </a:p>
        </p:txBody>
      </p:sp>
      <p:cxnSp>
        <p:nvCxnSpPr>
          <p:cNvPr id="98" name="Elbow Connector 97"/>
          <p:cNvCxnSpPr>
            <a:stCxn id="97" idx="1"/>
          </p:cNvCxnSpPr>
          <p:nvPr/>
        </p:nvCxnSpPr>
        <p:spPr>
          <a:xfrm rot="10800000" flipV="1">
            <a:off x="7622939" y="2962641"/>
            <a:ext cx="75200" cy="199772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TextBox 98"/>
          <p:cNvSpPr txBox="1"/>
          <p:nvPr/>
        </p:nvSpPr>
        <p:spPr>
          <a:xfrm>
            <a:off x="5015013" y="2791619"/>
            <a:ext cx="647614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Name</a:t>
            </a:r>
          </a:p>
        </p:txBody>
      </p:sp>
      <p:cxnSp>
        <p:nvCxnSpPr>
          <p:cNvPr id="100" name="Elbow Connector 99"/>
          <p:cNvCxnSpPr/>
          <p:nvPr/>
        </p:nvCxnSpPr>
        <p:spPr>
          <a:xfrm rot="16200000" flipH="1">
            <a:off x="5467331" y="3101999"/>
            <a:ext cx="116271" cy="1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79339467"/>
      </p:ext>
    </p:extLst>
  </p:cSld>
  <p:clrMapOvr>
    <a:masterClrMapping/>
  </p:clrMapOvr>
  <p:transition spd="med" advTm="611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61" grpId="0" animBg="1"/>
      <p:bldP spid="62" grpId="0" animBg="1"/>
      <p:bldP spid="63" grpId="0" animBg="1"/>
      <p:bldP spid="64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1" grpId="0"/>
      <p:bldP spid="93" grpId="0"/>
      <p:bldP spid="94" grpId="0"/>
      <p:bldP spid="17" grpId="0"/>
      <p:bldP spid="97" grpId="0"/>
      <p:bldP spid="9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4"/>
          <p:cNvSpPr>
            <a:spLocks noGrp="1"/>
          </p:cNvSpPr>
          <p:nvPr>
            <p:ph type="title"/>
          </p:nvPr>
        </p:nvSpPr>
        <p:spPr>
          <a:xfrm>
            <a:off x="145852" y="169664"/>
            <a:ext cx="6552753" cy="6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 rtl="0">
              <a:spcBef>
                <a:spcPct val="0"/>
              </a:spcBef>
            </a:pPr>
            <a:r>
              <a:rPr lang="en-US" sz="3000" b="1" kern="1200" dirty="0">
                <a:solidFill>
                  <a:schemeClr val="bg1"/>
                </a:solidFill>
                <a:latin typeface="Lucida Grande"/>
                <a:ea typeface="+mj-ea"/>
                <a:cs typeface="+mj-cs"/>
              </a:rPr>
              <a:t>Feature Selection Dialogue</a:t>
            </a:r>
            <a:endParaRPr sz="3000" b="1" kern="1200" dirty="0">
              <a:solidFill>
                <a:schemeClr val="bg1"/>
              </a:solidFill>
              <a:latin typeface="Lucida Grande"/>
              <a:ea typeface="+mj-ea"/>
              <a:cs typeface="+mj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998315" y="1090102"/>
            <a:ext cx="3400578" cy="4909984"/>
          </a:xfrm>
          <a:prstGeom prst="rect">
            <a:avLst/>
          </a:prstGeom>
          <a:noFill/>
          <a:ln w="12700" cap="flat">
            <a:solidFill>
              <a:srgbClr val="45A4FC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28" name="pasted-image.png"/>
          <p:cNvPicPr/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21" y="3526372"/>
            <a:ext cx="1095410" cy="109541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" name="Screen Shot 2014-06-13 at 6.17.33 PM.png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4365" y="3523498"/>
            <a:ext cx="941689" cy="1098285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Rounded Rectangular Callout 29"/>
          <p:cNvSpPr/>
          <p:nvPr/>
        </p:nvSpPr>
        <p:spPr>
          <a:xfrm>
            <a:off x="347211" y="2191923"/>
            <a:ext cx="3427154" cy="1228777"/>
          </a:xfrm>
          <a:prstGeom prst="wedgeRoundRectCallout">
            <a:avLst>
              <a:gd name="adj1" fmla="val -20833"/>
              <a:gd name="adj2" fmla="val 90590"/>
              <a:gd name="adj3" fmla="val 16667"/>
            </a:avLst>
          </a:prstGeom>
          <a:noFill/>
          <a:ln w="38100" cap="flat" cmpd="sng">
            <a:solidFill>
              <a:srgbClr val="961C04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000021" y="3908702"/>
            <a:ext cx="2774344" cy="0"/>
          </a:xfrm>
          <a:prstGeom prst="straightConnector1">
            <a:avLst/>
          </a:prstGeom>
          <a:noFill/>
          <a:ln w="57150" cap="flat" cmpd="sng">
            <a:solidFill>
              <a:srgbClr val="961C04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/>
          <p:cNvCxnSpPr/>
          <p:nvPr/>
        </p:nvCxnSpPr>
        <p:spPr>
          <a:xfrm flipH="1">
            <a:off x="1000021" y="4276389"/>
            <a:ext cx="2774344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Rectangle 33"/>
          <p:cNvSpPr/>
          <p:nvPr/>
        </p:nvSpPr>
        <p:spPr>
          <a:xfrm>
            <a:off x="380282" y="2607296"/>
            <a:ext cx="334053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>
              <a:defRPr sz="1800"/>
            </a:pPr>
            <a:r>
              <a:rPr lang="en-US" sz="2250" kern="0" dirty="0">
                <a:solidFill>
                  <a:srgbClr val="C82506">
                    <a:lumMod val="75000"/>
                  </a:srgbClr>
                </a:solidFill>
                <a:sym typeface="Helvetica Light"/>
              </a:rPr>
              <a:t>Let’s add “State”</a:t>
            </a:r>
          </a:p>
        </p:txBody>
      </p:sp>
      <p:pic>
        <p:nvPicPr>
          <p:cNvPr id="37" name="Picture 36" descr="check-mark-51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7" y="1348108"/>
            <a:ext cx="269961" cy="269961"/>
          </a:xfrm>
          <a:prstGeom prst="rect">
            <a:avLst/>
          </a:prstGeom>
        </p:spPr>
      </p:pic>
      <p:sp>
        <p:nvSpPr>
          <p:cNvPr id="38" name="Shape 77"/>
          <p:cNvSpPr/>
          <p:nvPr/>
        </p:nvSpPr>
        <p:spPr>
          <a:xfrm>
            <a:off x="813243" y="1618070"/>
            <a:ext cx="776083" cy="24262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</a:t>
            </a:r>
            <a:r>
              <a:rPr sz="1266" b="0" kern="0" dirty="0">
                <a:latin typeface="Helvetica"/>
                <a:cs typeface="Helvetica"/>
                <a:sym typeface="Helvetica Light"/>
              </a:rPr>
              <a:t>State</a:t>
            </a:r>
          </a:p>
        </p:txBody>
      </p:sp>
      <p:sp>
        <p:nvSpPr>
          <p:cNvPr id="39" name="Shape 78"/>
          <p:cNvSpPr/>
          <p:nvPr/>
        </p:nvSpPr>
        <p:spPr>
          <a:xfrm>
            <a:off x="813243" y="1090102"/>
            <a:ext cx="804804" cy="2426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Name</a:t>
            </a:r>
            <a:endParaRPr sz="1266" b="0" kern="0" dirty="0">
              <a:latin typeface="Helvetica"/>
              <a:cs typeface="Helvetica"/>
              <a:sym typeface="Helvetica Light"/>
            </a:endParaRPr>
          </a:p>
        </p:txBody>
      </p:sp>
      <p:sp>
        <p:nvSpPr>
          <p:cNvPr id="40" name="Shape 79"/>
          <p:cNvSpPr/>
          <p:nvPr/>
        </p:nvSpPr>
        <p:spPr>
          <a:xfrm>
            <a:off x="813243" y="1353622"/>
            <a:ext cx="725642" cy="242629"/>
          </a:xfrm>
          <a:prstGeom prst="rect">
            <a:avLst/>
          </a:prstGeom>
          <a:solidFill>
            <a:srgbClr val="DE6A1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Age</a:t>
            </a:r>
            <a:endParaRPr sz="1266" b="0" kern="0" dirty="0">
              <a:latin typeface="Helvetica"/>
              <a:cs typeface="Helvetica"/>
              <a:sym typeface="Helvetica Light"/>
            </a:endParaRPr>
          </a:p>
        </p:txBody>
      </p:sp>
      <p:pic>
        <p:nvPicPr>
          <p:cNvPr id="41" name="Picture 40" descr="big-person-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77" y="999464"/>
            <a:ext cx="977785" cy="977785"/>
          </a:xfrm>
          <a:prstGeom prst="rect">
            <a:avLst/>
          </a:prstGeom>
        </p:spPr>
      </p:pic>
      <p:pic>
        <p:nvPicPr>
          <p:cNvPr id="42" name="Picture 41" descr="green-safety-sign-exit-left.png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70000"/>
                    </a14:imgEffect>
                    <a14:imgEffect>
                      <a14:colorTemperature colorTemp="1826"/>
                    </a14:imgEffect>
                    <a14:imgEffect>
                      <a14:saturation sat="87000"/>
                    </a14:imgEffect>
                    <a14:imgEffect>
                      <a14:brightnessContrast bright="-7000" contras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05" y="1058535"/>
            <a:ext cx="865193" cy="865193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2368662" y="1539711"/>
            <a:ext cx="1040508" cy="0"/>
          </a:xfrm>
          <a:prstGeom prst="straightConnector1">
            <a:avLst/>
          </a:prstGeom>
          <a:noFill/>
          <a:ln w="57150" cap="flat" cmpd="sng">
            <a:solidFill>
              <a:schemeClr val="accent2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TextBox 43"/>
          <p:cNvSpPr txBox="1"/>
          <p:nvPr/>
        </p:nvSpPr>
        <p:spPr>
          <a:xfrm>
            <a:off x="2408522" y="1121295"/>
            <a:ext cx="872035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969" kern="0" dirty="0">
                <a:solidFill>
                  <a:srgbClr val="00882B">
                    <a:lumMod val="75000"/>
                  </a:srgbClr>
                </a:solidFill>
                <a:sym typeface="Helvetica Light"/>
              </a:rPr>
              <a:t>Predict</a:t>
            </a:r>
          </a:p>
        </p:txBody>
      </p:sp>
      <p:sp>
        <p:nvSpPr>
          <p:cNvPr id="45" name="Shape 209"/>
          <p:cNvSpPr/>
          <p:nvPr/>
        </p:nvSpPr>
        <p:spPr>
          <a:xfrm>
            <a:off x="5500657" y="1594233"/>
            <a:ext cx="584755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Alice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6" name="Shape 210"/>
          <p:cNvSpPr/>
          <p:nvPr/>
        </p:nvSpPr>
        <p:spPr>
          <a:xfrm>
            <a:off x="6154488" y="1594233"/>
            <a:ext cx="586297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20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7" name="Shape 211"/>
          <p:cNvSpPr/>
          <p:nvPr/>
        </p:nvSpPr>
        <p:spPr>
          <a:xfrm>
            <a:off x="6809088" y="1594233"/>
            <a:ext cx="586588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CA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8" name="Shape 229"/>
          <p:cNvSpPr/>
          <p:nvPr/>
        </p:nvSpPr>
        <p:spPr>
          <a:xfrm>
            <a:off x="7468187" y="1596252"/>
            <a:ext cx="871262" cy="363640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9" name="Shape 234"/>
          <p:cNvSpPr/>
          <p:nvPr/>
        </p:nvSpPr>
        <p:spPr>
          <a:xfrm>
            <a:off x="5497402" y="1174865"/>
            <a:ext cx="584755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Name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50" name="Shape 235"/>
          <p:cNvSpPr/>
          <p:nvPr/>
        </p:nvSpPr>
        <p:spPr>
          <a:xfrm>
            <a:off x="6151232" y="1174865"/>
            <a:ext cx="586297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Age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51" name="Shape 236"/>
          <p:cNvSpPr/>
          <p:nvPr/>
        </p:nvSpPr>
        <p:spPr>
          <a:xfrm>
            <a:off x="6805833" y="1174865"/>
            <a:ext cx="586588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687" b="1" kern="0" dirty="0">
                <a:latin typeface=""/>
                <a:cs typeface=""/>
                <a:sym typeface="Helvetica Light"/>
              </a:rPr>
              <a:t>State</a:t>
            </a:r>
          </a:p>
        </p:txBody>
      </p:sp>
      <p:sp>
        <p:nvSpPr>
          <p:cNvPr id="52" name="Shape 238"/>
          <p:cNvSpPr/>
          <p:nvPr/>
        </p:nvSpPr>
        <p:spPr>
          <a:xfrm>
            <a:off x="7464931" y="1176883"/>
            <a:ext cx="874517" cy="36363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Churn?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53" name="Shape 239"/>
          <p:cNvSpPr/>
          <p:nvPr/>
        </p:nvSpPr>
        <p:spPr>
          <a:xfrm>
            <a:off x="7690171" y="1612193"/>
            <a:ext cx="431208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>
              <a:defRPr sz="1800"/>
            </a:pPr>
            <a:r>
              <a:rPr lang="en-US" sz="1687" kern="0" dirty="0">
                <a:solidFill>
                  <a:sysClr val="windowText" lastClr="000000"/>
                </a:solidFill>
                <a:sym typeface="Helvetica Light"/>
              </a:rPr>
              <a:t>Yes</a:t>
            </a:r>
            <a:endParaRPr sz="1687" kern="0" dirty="0">
              <a:solidFill>
                <a:sysClr val="windowText" lastClr="000000"/>
              </a:solidFill>
              <a:sym typeface="Helvetica Light"/>
            </a:endParaRPr>
          </a:p>
        </p:txBody>
      </p:sp>
      <p:pic>
        <p:nvPicPr>
          <p:cNvPr id="54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077145" y="1584690"/>
            <a:ext cx="354438" cy="36182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209"/>
          <p:cNvSpPr/>
          <p:nvPr/>
        </p:nvSpPr>
        <p:spPr>
          <a:xfrm>
            <a:off x="5497401" y="2017109"/>
            <a:ext cx="584755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Bob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6" name="Shape 210"/>
          <p:cNvSpPr/>
          <p:nvPr/>
        </p:nvSpPr>
        <p:spPr>
          <a:xfrm>
            <a:off x="6151232" y="2017109"/>
            <a:ext cx="586297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21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7" name="Shape 211"/>
          <p:cNvSpPr/>
          <p:nvPr/>
        </p:nvSpPr>
        <p:spPr>
          <a:xfrm>
            <a:off x="6805832" y="2017109"/>
            <a:ext cx="586588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CA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8" name="Shape 229"/>
          <p:cNvSpPr/>
          <p:nvPr/>
        </p:nvSpPr>
        <p:spPr>
          <a:xfrm>
            <a:off x="7464930" y="2019128"/>
            <a:ext cx="871262" cy="363640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59" name="Shape 239"/>
          <p:cNvSpPr/>
          <p:nvPr/>
        </p:nvSpPr>
        <p:spPr>
          <a:xfrm>
            <a:off x="7728592" y="2035069"/>
            <a:ext cx="347853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>
              <a:defRPr sz="1800"/>
            </a:pPr>
            <a:r>
              <a:rPr lang="en-US" sz="1687" kern="0" dirty="0">
                <a:solidFill>
                  <a:sysClr val="windowText" lastClr="000000"/>
                </a:solidFill>
                <a:sym typeface="Helvetica Light"/>
              </a:rPr>
              <a:t>No</a:t>
            </a:r>
            <a:endParaRPr sz="1687" kern="0" dirty="0">
              <a:solidFill>
                <a:sysClr val="windowText" lastClr="000000"/>
              </a:solidFill>
              <a:sym typeface="Helvetica Light"/>
            </a:endParaRPr>
          </a:p>
        </p:txBody>
      </p:sp>
      <p:pic>
        <p:nvPicPr>
          <p:cNvPr id="60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073889" y="2007566"/>
            <a:ext cx="354438" cy="36182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270"/>
          <p:cNvSpPr/>
          <p:nvPr/>
        </p:nvSpPr>
        <p:spPr>
          <a:xfrm>
            <a:off x="5429098" y="338217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62" name="Shape 271"/>
          <p:cNvSpPr/>
          <p:nvPr/>
        </p:nvSpPr>
        <p:spPr>
          <a:xfrm>
            <a:off x="5634196" y="338217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63" name="Shape 272"/>
          <p:cNvSpPr/>
          <p:nvPr/>
        </p:nvSpPr>
        <p:spPr>
          <a:xfrm>
            <a:off x="5839295" y="3382172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64" name="Shape 274"/>
          <p:cNvSpPr/>
          <p:nvPr/>
        </p:nvSpPr>
        <p:spPr>
          <a:xfrm>
            <a:off x="5428326" y="359756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69" name="Shape 275"/>
          <p:cNvSpPr/>
          <p:nvPr/>
        </p:nvSpPr>
        <p:spPr>
          <a:xfrm>
            <a:off x="5633425" y="359756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0" name="Shape 276"/>
          <p:cNvSpPr/>
          <p:nvPr/>
        </p:nvSpPr>
        <p:spPr>
          <a:xfrm>
            <a:off x="5838524" y="3597564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1" name="Shape 290"/>
          <p:cNvSpPr/>
          <p:nvPr/>
        </p:nvSpPr>
        <p:spPr>
          <a:xfrm>
            <a:off x="6042024" y="3381574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2" name="Shape 291"/>
          <p:cNvSpPr/>
          <p:nvPr/>
        </p:nvSpPr>
        <p:spPr>
          <a:xfrm>
            <a:off x="6041252" y="3596966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3" name="Shape 295"/>
          <p:cNvSpPr/>
          <p:nvPr/>
        </p:nvSpPr>
        <p:spPr>
          <a:xfrm>
            <a:off x="5433348" y="3155671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74" name="Shape 296"/>
          <p:cNvSpPr/>
          <p:nvPr/>
        </p:nvSpPr>
        <p:spPr>
          <a:xfrm>
            <a:off x="5638447" y="3155671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5" name="Shape 297"/>
          <p:cNvSpPr/>
          <p:nvPr/>
        </p:nvSpPr>
        <p:spPr>
          <a:xfrm>
            <a:off x="5843545" y="3155671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5908601" y="2535593"/>
            <a:ext cx="335287" cy="50380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7" name="TextBox 76"/>
          <p:cNvSpPr txBox="1"/>
          <p:nvPr/>
        </p:nvSpPr>
        <p:spPr>
          <a:xfrm>
            <a:off x="6170044" y="2625709"/>
            <a:ext cx="103233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 err="1">
                <a:solidFill>
                  <a:srgbClr val="0365C0"/>
                </a:solidFill>
                <a:sym typeface="Helvetica Light"/>
              </a:rPr>
              <a:t>Subselect</a:t>
            </a:r>
            <a:endParaRPr lang="en-US" sz="1687" kern="0" dirty="0">
              <a:solidFill>
                <a:srgbClr val="0365C0"/>
              </a:solidFill>
              <a:sym typeface="Helvetica Light"/>
            </a:endParaRPr>
          </a:p>
        </p:txBody>
      </p:sp>
      <p:sp>
        <p:nvSpPr>
          <p:cNvPr id="78" name="Shape 270"/>
          <p:cNvSpPr/>
          <p:nvPr/>
        </p:nvSpPr>
        <p:spPr>
          <a:xfrm>
            <a:off x="7120503" y="3382172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79" name="Shape 271"/>
          <p:cNvSpPr/>
          <p:nvPr/>
        </p:nvSpPr>
        <p:spPr>
          <a:xfrm>
            <a:off x="7325601" y="338217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0" name="Shape 272"/>
          <p:cNvSpPr/>
          <p:nvPr/>
        </p:nvSpPr>
        <p:spPr>
          <a:xfrm>
            <a:off x="7530700" y="338217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sp>
        <p:nvSpPr>
          <p:cNvPr id="81" name="Shape 274"/>
          <p:cNvSpPr/>
          <p:nvPr/>
        </p:nvSpPr>
        <p:spPr>
          <a:xfrm>
            <a:off x="7119731" y="3597564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82" name="Shape 275"/>
          <p:cNvSpPr/>
          <p:nvPr/>
        </p:nvSpPr>
        <p:spPr>
          <a:xfrm>
            <a:off x="7324830" y="359756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3" name="Shape 276"/>
          <p:cNvSpPr/>
          <p:nvPr/>
        </p:nvSpPr>
        <p:spPr>
          <a:xfrm>
            <a:off x="7529929" y="359756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g</a:t>
            </a:r>
          </a:p>
        </p:txBody>
      </p:sp>
      <p:sp>
        <p:nvSpPr>
          <p:cNvPr id="84" name="Shape 290"/>
          <p:cNvSpPr/>
          <p:nvPr/>
        </p:nvSpPr>
        <p:spPr>
          <a:xfrm>
            <a:off x="7733429" y="3381574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5" name="Shape 291"/>
          <p:cNvSpPr/>
          <p:nvPr/>
        </p:nvSpPr>
        <p:spPr>
          <a:xfrm>
            <a:off x="7732657" y="3596966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6" name="Shape 295"/>
          <p:cNvSpPr/>
          <p:nvPr/>
        </p:nvSpPr>
        <p:spPr>
          <a:xfrm>
            <a:off x="7124753" y="3155671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87" name="Shape 296"/>
          <p:cNvSpPr/>
          <p:nvPr/>
        </p:nvSpPr>
        <p:spPr>
          <a:xfrm>
            <a:off x="7329852" y="3155671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8" name="Shape 297"/>
          <p:cNvSpPr/>
          <p:nvPr/>
        </p:nvSpPr>
        <p:spPr>
          <a:xfrm>
            <a:off x="7534951" y="3155671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7141779" y="2535593"/>
            <a:ext cx="275945" cy="50380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>
            <a:off x="5818264" y="3854608"/>
            <a:ext cx="1" cy="68845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TextBox 90"/>
          <p:cNvSpPr txBox="1"/>
          <p:nvPr/>
        </p:nvSpPr>
        <p:spPr>
          <a:xfrm>
            <a:off x="6057395" y="3969788"/>
            <a:ext cx="121347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Train Model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7534950" y="3854608"/>
            <a:ext cx="1" cy="68845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Arrow Connector 94"/>
          <p:cNvCxnSpPr/>
          <p:nvPr/>
        </p:nvCxnSpPr>
        <p:spPr>
          <a:xfrm>
            <a:off x="5822704" y="4876440"/>
            <a:ext cx="504790" cy="59122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/>
          <p:cNvCxnSpPr/>
          <p:nvPr/>
        </p:nvCxnSpPr>
        <p:spPr>
          <a:xfrm flipH="1">
            <a:off x="7032999" y="4872692"/>
            <a:ext cx="501953" cy="594968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Rectangle 16"/>
          <p:cNvSpPr/>
          <p:nvPr/>
        </p:nvSpPr>
        <p:spPr>
          <a:xfrm>
            <a:off x="5586096" y="5407941"/>
            <a:ext cx="2244660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365C0"/>
                </a:solidFill>
                <a:sym typeface="Helvetica Light"/>
              </a:rPr>
              <a:t>{Age, State} </a:t>
            </a:r>
            <a:endParaRPr lang="en-US" sz="2531" kern="0" dirty="0">
              <a:solidFill>
                <a:sysClr val="windowText" lastClr="000000"/>
              </a:solidFill>
              <a:sym typeface="Helvetica Light"/>
            </a:endParaRPr>
          </a:p>
        </p:txBody>
      </p:sp>
      <p:pic>
        <p:nvPicPr>
          <p:cNvPr id="97" name="Picture 96" descr="check-mark-51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7" y="1623185"/>
            <a:ext cx="269961" cy="269961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7698139" y="2796762"/>
            <a:ext cx="565861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State</a:t>
            </a:r>
          </a:p>
        </p:txBody>
      </p:sp>
      <p:cxnSp>
        <p:nvCxnSpPr>
          <p:cNvPr id="99" name="Elbow Connector 98"/>
          <p:cNvCxnSpPr>
            <a:stCxn id="98" idx="1"/>
          </p:cNvCxnSpPr>
          <p:nvPr/>
        </p:nvCxnSpPr>
        <p:spPr>
          <a:xfrm rot="10800000" flipV="1">
            <a:off x="7622939" y="2962641"/>
            <a:ext cx="75200" cy="199772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TextBox 99"/>
          <p:cNvSpPr txBox="1"/>
          <p:nvPr/>
        </p:nvSpPr>
        <p:spPr>
          <a:xfrm>
            <a:off x="5015013" y="2791619"/>
            <a:ext cx="647614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Name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4975517" y="4544650"/>
            <a:ext cx="1694376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Accuracy = 30%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687767" y="4540902"/>
            <a:ext cx="1694376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Accuracy = 80%</a:t>
            </a:r>
          </a:p>
        </p:txBody>
      </p:sp>
      <p:cxnSp>
        <p:nvCxnSpPr>
          <p:cNvPr id="93" name="Elbow Connector 92"/>
          <p:cNvCxnSpPr/>
          <p:nvPr/>
        </p:nvCxnSpPr>
        <p:spPr>
          <a:xfrm rot="16200000" flipH="1">
            <a:off x="5467331" y="3101999"/>
            <a:ext cx="116271" cy="1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86577616"/>
      </p:ext>
    </p:extLst>
  </p:cSld>
  <p:clrMapOvr>
    <a:masterClrMapping/>
  </p:clrMapOvr>
  <p:transition spd="med" advTm="442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15808" y="5051780"/>
            <a:ext cx="8730635" cy="11006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It is feasible to build a data management system to support the </a:t>
            </a:r>
            <a:r>
              <a:rPr lang="en-US" sz="2400" i="1" dirty="0">
                <a:solidFill>
                  <a:srgbClr val="000000"/>
                </a:solidFill>
                <a:latin typeface="Optima"/>
                <a:cs typeface="Optima"/>
              </a:rPr>
              <a:t>end-to-end 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workflow of building KBC applications.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5810" y="2142064"/>
            <a:ext cx="2648747" cy="536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rgbClr val="FFFFFF"/>
                </a:solidFill>
                <a:latin typeface="Optima"/>
                <a:cs typeface="Optima"/>
              </a:rPr>
              <a:t>Application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49698" y="2142064"/>
            <a:ext cx="2648747" cy="5362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rgbClr val="FFFFFF"/>
                </a:solidFill>
                <a:latin typeface="Optima"/>
                <a:cs typeface="Optima"/>
              </a:rPr>
              <a:t>Abstraction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15809" y="2706507"/>
            <a:ext cx="2648747" cy="20630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/>
            <a:r>
              <a:rPr lang="en-US" sz="2600" dirty="0">
                <a:solidFill>
                  <a:srgbClr val="FFFFFF"/>
                </a:solidFill>
                <a:latin typeface="Optima"/>
                <a:cs typeface="Optima"/>
              </a:rPr>
              <a:t>Why KBC? How does DeepDive help KBC?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49698" y="2706507"/>
            <a:ext cx="2648747" cy="20630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/>
            <a:r>
              <a:rPr lang="en-US" sz="2600" dirty="0">
                <a:solidFill>
                  <a:srgbClr val="FFFFFF"/>
                </a:solidFill>
                <a:latin typeface="Optima"/>
                <a:cs typeface="Optima"/>
              </a:rPr>
              <a:t>How to build a KBC Application with DeepDive?</a:t>
            </a:r>
          </a:p>
        </p:txBody>
      </p:sp>
      <p:sp>
        <p:nvSpPr>
          <p:cNvPr id="4" name="Rectangle 3"/>
          <p:cNvSpPr/>
          <p:nvPr/>
        </p:nvSpPr>
        <p:spPr>
          <a:xfrm rot="19428609">
            <a:off x="1899099" y="2885091"/>
            <a:ext cx="1930915" cy="1132560"/>
          </a:xfrm>
          <a:prstGeom prst="rect">
            <a:avLst/>
          </a:prstGeom>
          <a:noFill/>
          <a:ln w="57150" cmpd="sng">
            <a:solidFill>
              <a:srgbClr val="BB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dist">
              <a:lnSpc>
                <a:spcPct val="80000"/>
              </a:lnSpc>
            </a:pPr>
            <a:r>
              <a:rPr lang="en-US" sz="3000" smtClean="0">
                <a:solidFill>
                  <a:srgbClr val="BB0000"/>
                </a:solidFill>
                <a:latin typeface="TOSCA ZERO"/>
                <a:cs typeface="TOSCA ZERO"/>
              </a:rPr>
              <a:t>Covered in Prelim.</a:t>
            </a:r>
            <a:endParaRPr lang="en-US" sz="3000" dirty="0" smtClean="0">
              <a:solidFill>
                <a:srgbClr val="BB0000"/>
              </a:solidFill>
              <a:latin typeface="TOSCA ZERO"/>
              <a:cs typeface="TOSCA ZER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7696" y="2142064"/>
            <a:ext cx="2648747" cy="53622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600" b="1" dirty="0" smtClean="0">
                <a:solidFill>
                  <a:srgbClr val="FFFFFF"/>
                </a:solidFill>
                <a:latin typeface="Optima"/>
                <a:cs typeface="Optima"/>
              </a:rPr>
              <a:t>Techniques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97696" y="2706506"/>
            <a:ext cx="2648747" cy="20630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/>
            <a:r>
              <a:rPr lang="en-US" sz="2600" dirty="0" smtClean="0">
                <a:solidFill>
                  <a:srgbClr val="FFFFFF"/>
                </a:solidFill>
                <a:latin typeface="Optima"/>
                <a:cs typeface="Optima"/>
              </a:rPr>
              <a:t>How to make DeepDive Efficient and Scalable?</a:t>
            </a:r>
          </a:p>
        </p:txBody>
      </p:sp>
    </p:spTree>
    <p:extLst>
      <p:ext uri="{BB962C8B-B14F-4D97-AF65-F5344CB8AC3E}">
        <p14:creationId xmlns:p14="http://schemas.microsoft.com/office/powerpoint/2010/main" val="31515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4"/>
          <p:cNvSpPr>
            <a:spLocks noGrp="1"/>
          </p:cNvSpPr>
          <p:nvPr>
            <p:ph type="title"/>
          </p:nvPr>
        </p:nvSpPr>
        <p:spPr>
          <a:xfrm>
            <a:off x="145852" y="169664"/>
            <a:ext cx="6552753" cy="6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 rtl="0">
              <a:spcBef>
                <a:spcPct val="0"/>
              </a:spcBef>
            </a:pPr>
            <a:r>
              <a:rPr lang="en-US" sz="3000" b="1" kern="1200" dirty="0">
                <a:solidFill>
                  <a:schemeClr val="bg1"/>
                </a:solidFill>
                <a:latin typeface="Lucida Grande"/>
                <a:ea typeface="+mj-ea"/>
                <a:cs typeface="+mj-cs"/>
              </a:rPr>
              <a:t>Feature Selection Dialogue</a:t>
            </a:r>
            <a:endParaRPr sz="3000" b="1" kern="1200" dirty="0">
              <a:solidFill>
                <a:schemeClr val="bg1"/>
              </a:solidFill>
              <a:latin typeface="Lucida Grande"/>
              <a:ea typeface="+mj-ea"/>
              <a:cs typeface="+mj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998315" y="1090102"/>
            <a:ext cx="3400578" cy="4909984"/>
          </a:xfrm>
          <a:prstGeom prst="rect">
            <a:avLst/>
          </a:prstGeom>
          <a:noFill/>
          <a:ln w="12700" cap="flat">
            <a:solidFill>
              <a:srgbClr val="45A4FC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28" name="pasted-image.png"/>
          <p:cNvPicPr/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21" y="3526372"/>
            <a:ext cx="1095410" cy="109541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" name="Screen Shot 2014-06-13 at 6.17.33 PM.png"/>
          <p:cNvPicPr/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4365" y="3523498"/>
            <a:ext cx="941689" cy="1098285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Rounded Rectangular Callout 29"/>
          <p:cNvSpPr/>
          <p:nvPr/>
        </p:nvSpPr>
        <p:spPr>
          <a:xfrm>
            <a:off x="347211" y="2191923"/>
            <a:ext cx="3427154" cy="1228777"/>
          </a:xfrm>
          <a:prstGeom prst="wedgeRoundRectCallout">
            <a:avLst>
              <a:gd name="adj1" fmla="val -20833"/>
              <a:gd name="adj2" fmla="val 90590"/>
              <a:gd name="adj3" fmla="val 16667"/>
            </a:avLst>
          </a:prstGeom>
          <a:noFill/>
          <a:ln w="38100" cap="flat" cmpd="sng">
            <a:solidFill>
              <a:srgbClr val="961C04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000021" y="3908702"/>
            <a:ext cx="2774344" cy="0"/>
          </a:xfrm>
          <a:prstGeom prst="straightConnector1">
            <a:avLst/>
          </a:prstGeom>
          <a:noFill/>
          <a:ln w="57150" cap="flat" cmpd="sng">
            <a:solidFill>
              <a:srgbClr val="961C04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/>
          <p:cNvCxnSpPr/>
          <p:nvPr/>
        </p:nvCxnSpPr>
        <p:spPr>
          <a:xfrm flipH="1">
            <a:off x="1000021" y="4276389"/>
            <a:ext cx="2774344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Rectangle 33"/>
          <p:cNvSpPr/>
          <p:nvPr/>
        </p:nvSpPr>
        <p:spPr>
          <a:xfrm>
            <a:off x="380282" y="2546328"/>
            <a:ext cx="3340538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>
              <a:defRPr sz="1800"/>
            </a:pPr>
            <a:r>
              <a:rPr lang="en-US" sz="2250" kern="0" dirty="0">
                <a:solidFill>
                  <a:srgbClr val="C82506">
                    <a:lumMod val="75000"/>
                  </a:srgbClr>
                </a:solidFill>
                <a:sym typeface="Helvetica Light"/>
              </a:rPr>
              <a:t>… …</a:t>
            </a:r>
          </a:p>
        </p:txBody>
      </p:sp>
      <p:pic>
        <p:nvPicPr>
          <p:cNvPr id="37" name="Picture 36" descr="check-mark-51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7" y="1348108"/>
            <a:ext cx="269961" cy="269961"/>
          </a:xfrm>
          <a:prstGeom prst="rect">
            <a:avLst/>
          </a:prstGeom>
        </p:spPr>
      </p:pic>
      <p:sp>
        <p:nvSpPr>
          <p:cNvPr id="38" name="Shape 77"/>
          <p:cNvSpPr/>
          <p:nvPr/>
        </p:nvSpPr>
        <p:spPr>
          <a:xfrm>
            <a:off x="813243" y="1618070"/>
            <a:ext cx="776083" cy="24262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</a:t>
            </a:r>
            <a:r>
              <a:rPr sz="1266" b="0" kern="0" dirty="0">
                <a:latin typeface="Helvetica"/>
                <a:cs typeface="Helvetica"/>
                <a:sym typeface="Helvetica Light"/>
              </a:rPr>
              <a:t>State</a:t>
            </a:r>
          </a:p>
        </p:txBody>
      </p:sp>
      <p:sp>
        <p:nvSpPr>
          <p:cNvPr id="39" name="Shape 78"/>
          <p:cNvSpPr/>
          <p:nvPr/>
        </p:nvSpPr>
        <p:spPr>
          <a:xfrm>
            <a:off x="813243" y="1090102"/>
            <a:ext cx="804804" cy="2426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Name</a:t>
            </a:r>
            <a:endParaRPr sz="1266" b="0" kern="0" dirty="0">
              <a:latin typeface="Helvetica"/>
              <a:cs typeface="Helvetica"/>
              <a:sym typeface="Helvetica Light"/>
            </a:endParaRPr>
          </a:p>
        </p:txBody>
      </p:sp>
      <p:sp>
        <p:nvSpPr>
          <p:cNvPr id="40" name="Shape 79"/>
          <p:cNvSpPr/>
          <p:nvPr/>
        </p:nvSpPr>
        <p:spPr>
          <a:xfrm>
            <a:off x="813243" y="1353622"/>
            <a:ext cx="725642" cy="242629"/>
          </a:xfrm>
          <a:prstGeom prst="rect">
            <a:avLst/>
          </a:prstGeom>
          <a:solidFill>
            <a:srgbClr val="DE6A1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Age</a:t>
            </a:r>
            <a:endParaRPr sz="1266" b="0" kern="0" dirty="0">
              <a:latin typeface="Helvetica"/>
              <a:cs typeface="Helvetica"/>
              <a:sym typeface="Helvetica Light"/>
            </a:endParaRPr>
          </a:p>
        </p:txBody>
      </p:sp>
      <p:pic>
        <p:nvPicPr>
          <p:cNvPr id="41" name="Picture 40" descr="big-person-ico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77" y="999464"/>
            <a:ext cx="977785" cy="977785"/>
          </a:xfrm>
          <a:prstGeom prst="rect">
            <a:avLst/>
          </a:prstGeom>
        </p:spPr>
      </p:pic>
      <p:pic>
        <p:nvPicPr>
          <p:cNvPr id="42" name="Picture 41" descr="green-safety-sign-exit-left.png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70000"/>
                    </a14:imgEffect>
                    <a14:imgEffect>
                      <a14:colorTemperature colorTemp="1826"/>
                    </a14:imgEffect>
                    <a14:imgEffect>
                      <a14:saturation sat="87000"/>
                    </a14:imgEffect>
                    <a14:imgEffect>
                      <a14:brightnessContrast bright="-7000" contras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05" y="1058535"/>
            <a:ext cx="865193" cy="865193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2368662" y="1539711"/>
            <a:ext cx="1040508" cy="0"/>
          </a:xfrm>
          <a:prstGeom prst="straightConnector1">
            <a:avLst/>
          </a:prstGeom>
          <a:noFill/>
          <a:ln w="57150" cap="flat" cmpd="sng">
            <a:solidFill>
              <a:schemeClr val="accent2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TextBox 43"/>
          <p:cNvSpPr txBox="1"/>
          <p:nvPr/>
        </p:nvSpPr>
        <p:spPr>
          <a:xfrm>
            <a:off x="2408522" y="1121295"/>
            <a:ext cx="872035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969" kern="0" dirty="0">
                <a:solidFill>
                  <a:srgbClr val="00882B">
                    <a:lumMod val="75000"/>
                  </a:srgbClr>
                </a:solidFill>
                <a:sym typeface="Helvetica Light"/>
              </a:rPr>
              <a:t>Predict</a:t>
            </a:r>
          </a:p>
        </p:txBody>
      </p:sp>
      <p:sp>
        <p:nvSpPr>
          <p:cNvPr id="45" name="Shape 209"/>
          <p:cNvSpPr/>
          <p:nvPr/>
        </p:nvSpPr>
        <p:spPr>
          <a:xfrm>
            <a:off x="5500657" y="1594233"/>
            <a:ext cx="584755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Alice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6" name="Shape 210"/>
          <p:cNvSpPr/>
          <p:nvPr/>
        </p:nvSpPr>
        <p:spPr>
          <a:xfrm>
            <a:off x="6154488" y="1594233"/>
            <a:ext cx="586297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20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7" name="Shape 211"/>
          <p:cNvSpPr/>
          <p:nvPr/>
        </p:nvSpPr>
        <p:spPr>
          <a:xfrm>
            <a:off x="6809088" y="1594233"/>
            <a:ext cx="586588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CA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8" name="Shape 229"/>
          <p:cNvSpPr/>
          <p:nvPr/>
        </p:nvSpPr>
        <p:spPr>
          <a:xfrm>
            <a:off x="7468187" y="1596252"/>
            <a:ext cx="871262" cy="363640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9" name="Shape 234"/>
          <p:cNvSpPr/>
          <p:nvPr/>
        </p:nvSpPr>
        <p:spPr>
          <a:xfrm>
            <a:off x="5497401" y="1174865"/>
            <a:ext cx="584756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Name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50" name="Shape 235"/>
          <p:cNvSpPr/>
          <p:nvPr/>
        </p:nvSpPr>
        <p:spPr>
          <a:xfrm>
            <a:off x="6151232" y="1174865"/>
            <a:ext cx="586297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Age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51" name="Shape 236"/>
          <p:cNvSpPr/>
          <p:nvPr/>
        </p:nvSpPr>
        <p:spPr>
          <a:xfrm>
            <a:off x="6805833" y="1174865"/>
            <a:ext cx="586588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687" b="1" kern="0" dirty="0">
                <a:latin typeface=""/>
                <a:cs typeface=""/>
                <a:sym typeface="Helvetica Light"/>
              </a:rPr>
              <a:t>State</a:t>
            </a:r>
          </a:p>
        </p:txBody>
      </p:sp>
      <p:sp>
        <p:nvSpPr>
          <p:cNvPr id="52" name="Shape 238"/>
          <p:cNvSpPr/>
          <p:nvPr/>
        </p:nvSpPr>
        <p:spPr>
          <a:xfrm>
            <a:off x="7464931" y="1176883"/>
            <a:ext cx="874517" cy="36363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Churn?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53" name="Shape 239"/>
          <p:cNvSpPr/>
          <p:nvPr/>
        </p:nvSpPr>
        <p:spPr>
          <a:xfrm>
            <a:off x="7690171" y="1612193"/>
            <a:ext cx="431208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>
              <a:defRPr sz="1800"/>
            </a:pPr>
            <a:r>
              <a:rPr lang="en-US" sz="1687" kern="0" dirty="0">
                <a:solidFill>
                  <a:sysClr val="windowText" lastClr="000000"/>
                </a:solidFill>
                <a:sym typeface="Helvetica Light"/>
              </a:rPr>
              <a:t>Yes</a:t>
            </a:r>
            <a:endParaRPr sz="1687" kern="0" dirty="0">
              <a:solidFill>
                <a:sysClr val="windowText" lastClr="000000"/>
              </a:solidFill>
              <a:sym typeface="Helvetica Light"/>
            </a:endParaRPr>
          </a:p>
        </p:txBody>
      </p:sp>
      <p:pic>
        <p:nvPicPr>
          <p:cNvPr id="54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077145" y="1584690"/>
            <a:ext cx="354438" cy="36182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209"/>
          <p:cNvSpPr/>
          <p:nvPr/>
        </p:nvSpPr>
        <p:spPr>
          <a:xfrm>
            <a:off x="5497401" y="2017109"/>
            <a:ext cx="584755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Bob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6" name="Shape 210"/>
          <p:cNvSpPr/>
          <p:nvPr/>
        </p:nvSpPr>
        <p:spPr>
          <a:xfrm>
            <a:off x="6151232" y="2017109"/>
            <a:ext cx="586297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21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7" name="Shape 211"/>
          <p:cNvSpPr/>
          <p:nvPr/>
        </p:nvSpPr>
        <p:spPr>
          <a:xfrm>
            <a:off x="6805832" y="2017109"/>
            <a:ext cx="586588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r>
              <a:rPr lang="en-US" sz="1687" kern="0" dirty="0">
                <a:solidFill>
                  <a:srgbClr val="000000"/>
                </a:solidFill>
                <a:sym typeface="Helvetica Light"/>
              </a:rPr>
              <a:t>CA</a:t>
            </a:r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8" name="Shape 229"/>
          <p:cNvSpPr/>
          <p:nvPr/>
        </p:nvSpPr>
        <p:spPr>
          <a:xfrm>
            <a:off x="7464930" y="2019128"/>
            <a:ext cx="871262" cy="363640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59" name="Shape 239"/>
          <p:cNvSpPr/>
          <p:nvPr/>
        </p:nvSpPr>
        <p:spPr>
          <a:xfrm>
            <a:off x="7728592" y="2035069"/>
            <a:ext cx="347853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>
              <a:defRPr sz="1800"/>
            </a:pPr>
            <a:r>
              <a:rPr lang="en-US" sz="1687" kern="0" dirty="0">
                <a:solidFill>
                  <a:sysClr val="windowText" lastClr="000000"/>
                </a:solidFill>
                <a:sym typeface="Helvetica Light"/>
              </a:rPr>
              <a:t>No</a:t>
            </a:r>
            <a:endParaRPr sz="1687" kern="0" dirty="0">
              <a:solidFill>
                <a:sysClr val="windowText" lastClr="000000"/>
              </a:solidFill>
              <a:sym typeface="Helvetica Light"/>
            </a:endParaRPr>
          </a:p>
        </p:txBody>
      </p:sp>
      <p:pic>
        <p:nvPicPr>
          <p:cNvPr id="60" name="pasted-image.pdf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073889" y="2007566"/>
            <a:ext cx="354438" cy="36182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270"/>
          <p:cNvSpPr/>
          <p:nvPr/>
        </p:nvSpPr>
        <p:spPr>
          <a:xfrm>
            <a:off x="5429098" y="338217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62" name="Shape 271"/>
          <p:cNvSpPr/>
          <p:nvPr/>
        </p:nvSpPr>
        <p:spPr>
          <a:xfrm>
            <a:off x="5634196" y="338217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63" name="Shape 272"/>
          <p:cNvSpPr/>
          <p:nvPr/>
        </p:nvSpPr>
        <p:spPr>
          <a:xfrm>
            <a:off x="5839295" y="3382172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64" name="Shape 274"/>
          <p:cNvSpPr/>
          <p:nvPr/>
        </p:nvSpPr>
        <p:spPr>
          <a:xfrm>
            <a:off x="5428326" y="359756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69" name="Shape 275"/>
          <p:cNvSpPr/>
          <p:nvPr/>
        </p:nvSpPr>
        <p:spPr>
          <a:xfrm>
            <a:off x="5633425" y="359756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0" name="Shape 276"/>
          <p:cNvSpPr/>
          <p:nvPr/>
        </p:nvSpPr>
        <p:spPr>
          <a:xfrm>
            <a:off x="5838524" y="3597564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1" name="Shape 290"/>
          <p:cNvSpPr/>
          <p:nvPr/>
        </p:nvSpPr>
        <p:spPr>
          <a:xfrm>
            <a:off x="6042024" y="3381574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2" name="Shape 291"/>
          <p:cNvSpPr/>
          <p:nvPr/>
        </p:nvSpPr>
        <p:spPr>
          <a:xfrm>
            <a:off x="6041252" y="3596966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3" name="Shape 295"/>
          <p:cNvSpPr/>
          <p:nvPr/>
        </p:nvSpPr>
        <p:spPr>
          <a:xfrm>
            <a:off x="5433348" y="3155671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74" name="Shape 296"/>
          <p:cNvSpPr/>
          <p:nvPr/>
        </p:nvSpPr>
        <p:spPr>
          <a:xfrm>
            <a:off x="5638447" y="3155671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5" name="Shape 297"/>
          <p:cNvSpPr/>
          <p:nvPr/>
        </p:nvSpPr>
        <p:spPr>
          <a:xfrm>
            <a:off x="5843545" y="3155671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5908601" y="2535593"/>
            <a:ext cx="335287" cy="50380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7" name="TextBox 76"/>
          <p:cNvSpPr txBox="1"/>
          <p:nvPr/>
        </p:nvSpPr>
        <p:spPr>
          <a:xfrm>
            <a:off x="6170044" y="2625709"/>
            <a:ext cx="103233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 err="1">
                <a:solidFill>
                  <a:srgbClr val="0365C0"/>
                </a:solidFill>
                <a:sym typeface="Helvetica Light"/>
              </a:rPr>
              <a:t>Subselect</a:t>
            </a:r>
            <a:endParaRPr lang="en-US" sz="1687" kern="0" dirty="0">
              <a:solidFill>
                <a:srgbClr val="0365C0"/>
              </a:solidFill>
              <a:sym typeface="Helvetica Light"/>
            </a:endParaRPr>
          </a:p>
        </p:txBody>
      </p:sp>
      <p:sp>
        <p:nvSpPr>
          <p:cNvPr id="78" name="Shape 270"/>
          <p:cNvSpPr/>
          <p:nvPr/>
        </p:nvSpPr>
        <p:spPr>
          <a:xfrm>
            <a:off x="7120503" y="3382172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79" name="Shape 271"/>
          <p:cNvSpPr/>
          <p:nvPr/>
        </p:nvSpPr>
        <p:spPr>
          <a:xfrm>
            <a:off x="7325601" y="338217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0" name="Shape 272"/>
          <p:cNvSpPr/>
          <p:nvPr/>
        </p:nvSpPr>
        <p:spPr>
          <a:xfrm>
            <a:off x="7530700" y="338217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sp>
        <p:nvSpPr>
          <p:cNvPr id="81" name="Shape 274"/>
          <p:cNvSpPr/>
          <p:nvPr/>
        </p:nvSpPr>
        <p:spPr>
          <a:xfrm>
            <a:off x="7119731" y="3597564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82" name="Shape 275"/>
          <p:cNvSpPr/>
          <p:nvPr/>
        </p:nvSpPr>
        <p:spPr>
          <a:xfrm>
            <a:off x="7324830" y="359756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3" name="Shape 276"/>
          <p:cNvSpPr/>
          <p:nvPr/>
        </p:nvSpPr>
        <p:spPr>
          <a:xfrm>
            <a:off x="7529929" y="359756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g</a:t>
            </a:r>
          </a:p>
        </p:txBody>
      </p:sp>
      <p:sp>
        <p:nvSpPr>
          <p:cNvPr id="84" name="Shape 290"/>
          <p:cNvSpPr/>
          <p:nvPr/>
        </p:nvSpPr>
        <p:spPr>
          <a:xfrm>
            <a:off x="7733429" y="3381574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5" name="Shape 291"/>
          <p:cNvSpPr/>
          <p:nvPr/>
        </p:nvSpPr>
        <p:spPr>
          <a:xfrm>
            <a:off x="7732657" y="3596966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6" name="Shape 295"/>
          <p:cNvSpPr/>
          <p:nvPr/>
        </p:nvSpPr>
        <p:spPr>
          <a:xfrm>
            <a:off x="7124753" y="3155671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87" name="Shape 296"/>
          <p:cNvSpPr/>
          <p:nvPr/>
        </p:nvSpPr>
        <p:spPr>
          <a:xfrm>
            <a:off x="7329852" y="3155671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8" name="Shape 297"/>
          <p:cNvSpPr/>
          <p:nvPr/>
        </p:nvSpPr>
        <p:spPr>
          <a:xfrm>
            <a:off x="7534951" y="3155671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7141779" y="2535593"/>
            <a:ext cx="275945" cy="50380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>
            <a:off x="5818264" y="3854608"/>
            <a:ext cx="1" cy="68845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TextBox 90"/>
          <p:cNvSpPr txBox="1"/>
          <p:nvPr/>
        </p:nvSpPr>
        <p:spPr>
          <a:xfrm>
            <a:off x="6057395" y="3969788"/>
            <a:ext cx="121347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Train Model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7534950" y="3854608"/>
            <a:ext cx="1" cy="68845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Arrow Connector 94"/>
          <p:cNvCxnSpPr/>
          <p:nvPr/>
        </p:nvCxnSpPr>
        <p:spPr>
          <a:xfrm>
            <a:off x="5822704" y="4876440"/>
            <a:ext cx="504790" cy="59122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/>
          <p:cNvCxnSpPr/>
          <p:nvPr/>
        </p:nvCxnSpPr>
        <p:spPr>
          <a:xfrm flipH="1">
            <a:off x="7032999" y="4872692"/>
            <a:ext cx="501953" cy="594968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Rectangle 16"/>
          <p:cNvSpPr/>
          <p:nvPr/>
        </p:nvSpPr>
        <p:spPr>
          <a:xfrm>
            <a:off x="5586096" y="5407941"/>
            <a:ext cx="2244660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365C0"/>
                </a:solidFill>
                <a:sym typeface="Helvetica Light"/>
              </a:rPr>
              <a:t>{Age, State} </a:t>
            </a:r>
            <a:endParaRPr lang="en-US" sz="2531" kern="0" dirty="0">
              <a:solidFill>
                <a:sysClr val="windowText" lastClr="000000"/>
              </a:solidFill>
              <a:sym typeface="Helvetica Light"/>
            </a:endParaRPr>
          </a:p>
        </p:txBody>
      </p:sp>
      <p:pic>
        <p:nvPicPr>
          <p:cNvPr id="97" name="Picture 96" descr="check-mark-51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7" y="1623185"/>
            <a:ext cx="269961" cy="269961"/>
          </a:xfrm>
          <a:prstGeom prst="rect">
            <a:avLst/>
          </a:prstGeom>
        </p:spPr>
      </p:pic>
      <p:sp>
        <p:nvSpPr>
          <p:cNvPr id="99" name="Rounded Rectangular Callout 98"/>
          <p:cNvSpPr/>
          <p:nvPr/>
        </p:nvSpPr>
        <p:spPr>
          <a:xfrm rot="10800000">
            <a:off x="1000021" y="4794091"/>
            <a:ext cx="3427154" cy="1228777"/>
          </a:xfrm>
          <a:prstGeom prst="wedgeRoundRectCallout">
            <a:avLst>
              <a:gd name="adj1" fmla="val -20450"/>
              <a:gd name="adj2" fmla="val 96208"/>
              <a:gd name="adj3" fmla="val 16667"/>
            </a:avLst>
          </a:prstGeom>
          <a:noFill/>
          <a:ln w="38100" cap="flat" cmpd="sng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38909" y="5184111"/>
            <a:ext cx="3591752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250" kern="0" dirty="0" smtClean="0">
                <a:solidFill>
                  <a:srgbClr val="0365C0"/>
                </a:solidFill>
                <a:sym typeface="Helvetica Light"/>
              </a:rPr>
              <a:t>… …</a:t>
            </a:r>
            <a:endParaRPr lang="en-US" sz="2250" kern="0" dirty="0">
              <a:solidFill>
                <a:srgbClr val="0365C0"/>
              </a:solidFill>
              <a:sym typeface="Helvetica Ligh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975517" y="4544650"/>
            <a:ext cx="1694376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Accuracy = 30%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87767" y="4540902"/>
            <a:ext cx="1694376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Accuracy = 80%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698139" y="2796762"/>
            <a:ext cx="565861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State</a:t>
            </a:r>
          </a:p>
        </p:txBody>
      </p:sp>
      <p:cxnSp>
        <p:nvCxnSpPr>
          <p:cNvPr id="103" name="Elbow Connector 102"/>
          <p:cNvCxnSpPr>
            <a:stCxn id="102" idx="1"/>
          </p:cNvCxnSpPr>
          <p:nvPr/>
        </p:nvCxnSpPr>
        <p:spPr>
          <a:xfrm rot="10800000" flipV="1">
            <a:off x="7622939" y="2962641"/>
            <a:ext cx="75200" cy="199772"/>
          </a:xfrm>
          <a:prstGeom prst="bentConnector2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4" name="TextBox 103"/>
          <p:cNvSpPr txBox="1"/>
          <p:nvPr/>
        </p:nvSpPr>
        <p:spPr>
          <a:xfrm>
            <a:off x="5015013" y="2791619"/>
            <a:ext cx="647614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Name</a:t>
            </a:r>
          </a:p>
        </p:txBody>
      </p:sp>
      <p:cxnSp>
        <p:nvCxnSpPr>
          <p:cNvPr id="93" name="Elbow Connector 92"/>
          <p:cNvCxnSpPr/>
          <p:nvPr/>
        </p:nvCxnSpPr>
        <p:spPr>
          <a:xfrm rot="16200000" flipH="1">
            <a:off x="5467331" y="3101999"/>
            <a:ext cx="116271" cy="1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7386865"/>
      </p:ext>
    </p:extLst>
  </p:cSld>
  <p:clrMapOvr>
    <a:masterClrMapping/>
  </p:clrMapOvr>
  <p:transition spd="med" advTm="2945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54"/>
          <p:cNvSpPr>
            <a:spLocks noGrp="1"/>
          </p:cNvSpPr>
          <p:nvPr>
            <p:ph type="title"/>
          </p:nvPr>
        </p:nvSpPr>
        <p:spPr>
          <a:xfrm>
            <a:off x="145852" y="169664"/>
            <a:ext cx="6552753" cy="6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 rtl="0">
              <a:spcBef>
                <a:spcPct val="0"/>
              </a:spcBef>
            </a:pPr>
            <a:r>
              <a:rPr lang="en-US" sz="3000" b="1" kern="1200" dirty="0">
                <a:solidFill>
                  <a:schemeClr val="bg1"/>
                </a:solidFill>
                <a:latin typeface="Lucida Grande"/>
                <a:ea typeface="+mj-ea"/>
                <a:cs typeface="+mj-cs"/>
              </a:rPr>
              <a:t>Feature Selection Dialogue</a:t>
            </a:r>
            <a:endParaRPr sz="3000" b="1" kern="1200" dirty="0">
              <a:solidFill>
                <a:schemeClr val="bg1"/>
              </a:solidFill>
              <a:latin typeface="Lucida Grande"/>
              <a:ea typeface="+mj-ea"/>
              <a:cs typeface="+mj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998315" y="1090102"/>
            <a:ext cx="3400578" cy="4909984"/>
          </a:xfrm>
          <a:prstGeom prst="rect">
            <a:avLst/>
          </a:prstGeom>
          <a:noFill/>
          <a:ln w="12700" cap="flat">
            <a:solidFill>
              <a:srgbClr val="45A4FC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28" name="pasted-image.png"/>
          <p:cNvPicPr/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21" y="3526372"/>
            <a:ext cx="1095410" cy="109541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9" name="Screen Shot 2014-06-13 at 6.17.33 PM.png"/>
          <p:cNvPicPr/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4365" y="3523498"/>
            <a:ext cx="941689" cy="1098285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Rounded Rectangular Callout 29"/>
          <p:cNvSpPr/>
          <p:nvPr/>
        </p:nvSpPr>
        <p:spPr>
          <a:xfrm>
            <a:off x="347211" y="2191923"/>
            <a:ext cx="3427154" cy="1228777"/>
          </a:xfrm>
          <a:prstGeom prst="wedgeRoundRectCallout">
            <a:avLst>
              <a:gd name="adj1" fmla="val -20833"/>
              <a:gd name="adj2" fmla="val 90590"/>
              <a:gd name="adj3" fmla="val 16667"/>
            </a:avLst>
          </a:prstGeom>
          <a:noFill/>
          <a:ln w="38100" cap="flat" cmpd="sng">
            <a:solidFill>
              <a:srgbClr val="961C04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000021" y="3908702"/>
            <a:ext cx="2774344" cy="0"/>
          </a:xfrm>
          <a:prstGeom prst="straightConnector1">
            <a:avLst/>
          </a:prstGeom>
          <a:noFill/>
          <a:ln w="57150" cap="flat" cmpd="sng">
            <a:solidFill>
              <a:srgbClr val="961C04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/>
          <p:cNvCxnSpPr/>
          <p:nvPr/>
        </p:nvCxnSpPr>
        <p:spPr>
          <a:xfrm flipH="1">
            <a:off x="1000021" y="4276389"/>
            <a:ext cx="2774344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Rectangle 33"/>
          <p:cNvSpPr/>
          <p:nvPr/>
        </p:nvSpPr>
        <p:spPr>
          <a:xfrm>
            <a:off x="380282" y="2243632"/>
            <a:ext cx="3340538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>
              <a:defRPr sz="1800"/>
            </a:pPr>
            <a:r>
              <a:rPr lang="en-US" sz="2250" kern="0" dirty="0">
                <a:solidFill>
                  <a:srgbClr val="C82506">
                    <a:lumMod val="75000"/>
                  </a:srgbClr>
                </a:solidFill>
                <a:sym typeface="Helvetica Light"/>
              </a:rPr>
              <a:t>I want to add three more features out of the 100 available features.</a:t>
            </a:r>
          </a:p>
        </p:txBody>
      </p:sp>
      <p:pic>
        <p:nvPicPr>
          <p:cNvPr id="37" name="Picture 36" descr="check-mark-512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7" y="1348108"/>
            <a:ext cx="269961" cy="269961"/>
          </a:xfrm>
          <a:prstGeom prst="rect">
            <a:avLst/>
          </a:prstGeom>
        </p:spPr>
      </p:pic>
      <p:sp>
        <p:nvSpPr>
          <p:cNvPr id="38" name="Shape 77"/>
          <p:cNvSpPr/>
          <p:nvPr/>
        </p:nvSpPr>
        <p:spPr>
          <a:xfrm>
            <a:off x="813243" y="1618070"/>
            <a:ext cx="776083" cy="24262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</a:t>
            </a:r>
            <a:r>
              <a:rPr sz="1266" b="0" kern="0" dirty="0">
                <a:latin typeface="Helvetica"/>
                <a:cs typeface="Helvetica"/>
                <a:sym typeface="Helvetica Light"/>
              </a:rPr>
              <a:t>State</a:t>
            </a:r>
          </a:p>
        </p:txBody>
      </p:sp>
      <p:sp>
        <p:nvSpPr>
          <p:cNvPr id="39" name="Shape 78"/>
          <p:cNvSpPr/>
          <p:nvPr/>
        </p:nvSpPr>
        <p:spPr>
          <a:xfrm>
            <a:off x="813243" y="1090102"/>
            <a:ext cx="804804" cy="2426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Name</a:t>
            </a:r>
            <a:endParaRPr sz="1266" b="0" kern="0" dirty="0">
              <a:latin typeface="Helvetica"/>
              <a:cs typeface="Helvetica"/>
              <a:sym typeface="Helvetica Light"/>
            </a:endParaRPr>
          </a:p>
        </p:txBody>
      </p:sp>
      <p:sp>
        <p:nvSpPr>
          <p:cNvPr id="40" name="Shape 79"/>
          <p:cNvSpPr/>
          <p:nvPr/>
        </p:nvSpPr>
        <p:spPr>
          <a:xfrm>
            <a:off x="813243" y="1353622"/>
            <a:ext cx="725642" cy="242629"/>
          </a:xfrm>
          <a:prstGeom prst="rect">
            <a:avLst/>
          </a:prstGeom>
          <a:solidFill>
            <a:srgbClr val="DE6A1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defTabSz="410751">
              <a:defRPr sz="1800" b="0">
                <a:solidFill>
                  <a:srgbClr val="000000"/>
                </a:solidFill>
              </a:defRPr>
            </a:pPr>
            <a:r>
              <a:rPr lang="en-US" sz="1266" b="0" kern="0" dirty="0">
                <a:latin typeface="Helvetica"/>
                <a:cs typeface="Helvetica"/>
                <a:sym typeface="Helvetica Light"/>
              </a:rPr>
              <a:t> Age</a:t>
            </a:r>
            <a:endParaRPr sz="1266" b="0" kern="0" dirty="0">
              <a:latin typeface="Helvetica"/>
              <a:cs typeface="Helvetica"/>
              <a:sym typeface="Helvetica Light"/>
            </a:endParaRPr>
          </a:p>
        </p:txBody>
      </p:sp>
      <p:pic>
        <p:nvPicPr>
          <p:cNvPr id="41" name="Picture 40" descr="big-person-ic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77" y="999464"/>
            <a:ext cx="977785" cy="977785"/>
          </a:xfrm>
          <a:prstGeom prst="rect">
            <a:avLst/>
          </a:prstGeom>
        </p:spPr>
      </p:pic>
      <p:pic>
        <p:nvPicPr>
          <p:cNvPr id="42" name="Picture 41" descr="green-safety-sign-exit-left.png"/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70000"/>
                    </a14:imgEffect>
                    <a14:imgEffect>
                      <a14:colorTemperature colorTemp="1826"/>
                    </a14:imgEffect>
                    <a14:imgEffect>
                      <a14:saturation sat="87000"/>
                    </a14:imgEffect>
                    <a14:imgEffect>
                      <a14:brightnessContrast bright="-7000" contrast="-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05" y="1058535"/>
            <a:ext cx="865193" cy="865193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2368662" y="1539711"/>
            <a:ext cx="1040508" cy="0"/>
          </a:xfrm>
          <a:prstGeom prst="straightConnector1">
            <a:avLst/>
          </a:prstGeom>
          <a:noFill/>
          <a:ln w="57150" cap="flat" cmpd="sng">
            <a:solidFill>
              <a:schemeClr val="accent2">
                <a:lumMod val="75000"/>
              </a:schemeClr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TextBox 43"/>
          <p:cNvSpPr txBox="1"/>
          <p:nvPr/>
        </p:nvSpPr>
        <p:spPr>
          <a:xfrm>
            <a:off x="2408522" y="1121295"/>
            <a:ext cx="872035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969" kern="0" dirty="0">
                <a:solidFill>
                  <a:srgbClr val="00882B">
                    <a:lumMod val="75000"/>
                  </a:srgbClr>
                </a:solidFill>
                <a:sym typeface="Helvetica Light"/>
              </a:rPr>
              <a:t>Predict</a:t>
            </a:r>
          </a:p>
        </p:txBody>
      </p:sp>
      <p:sp>
        <p:nvSpPr>
          <p:cNvPr id="45" name="Shape 209"/>
          <p:cNvSpPr/>
          <p:nvPr/>
        </p:nvSpPr>
        <p:spPr>
          <a:xfrm>
            <a:off x="5500658" y="1594233"/>
            <a:ext cx="411199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8" name="Shape 229"/>
          <p:cNvSpPr/>
          <p:nvPr/>
        </p:nvSpPr>
        <p:spPr>
          <a:xfrm>
            <a:off x="7468187" y="1596252"/>
            <a:ext cx="871262" cy="363640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9" name="Shape 234"/>
          <p:cNvSpPr/>
          <p:nvPr/>
        </p:nvSpPr>
        <p:spPr>
          <a:xfrm>
            <a:off x="5497402" y="1174865"/>
            <a:ext cx="411199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52" name="Shape 238"/>
          <p:cNvSpPr/>
          <p:nvPr/>
        </p:nvSpPr>
        <p:spPr>
          <a:xfrm>
            <a:off x="7464931" y="1176883"/>
            <a:ext cx="874517" cy="36363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lang="en-US" sz="1687" b="1" kern="0" dirty="0">
                <a:latin typeface=""/>
                <a:cs typeface=""/>
                <a:sym typeface="Helvetica Light"/>
              </a:rPr>
              <a:t>Churn?</a:t>
            </a: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53" name="Shape 239"/>
          <p:cNvSpPr/>
          <p:nvPr/>
        </p:nvSpPr>
        <p:spPr>
          <a:xfrm>
            <a:off x="7690171" y="1612193"/>
            <a:ext cx="431208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>
              <a:defRPr sz="1800"/>
            </a:pPr>
            <a:r>
              <a:rPr lang="en-US" sz="1687" kern="0" dirty="0">
                <a:solidFill>
                  <a:sysClr val="windowText" lastClr="000000"/>
                </a:solidFill>
                <a:sym typeface="Helvetica Light"/>
              </a:rPr>
              <a:t>Yes</a:t>
            </a:r>
            <a:endParaRPr sz="1687" kern="0" dirty="0">
              <a:solidFill>
                <a:sysClr val="windowText" lastClr="000000"/>
              </a:solidFill>
              <a:sym typeface="Helvetica Light"/>
            </a:endParaRPr>
          </a:p>
        </p:txBody>
      </p:sp>
      <p:pic>
        <p:nvPicPr>
          <p:cNvPr id="54" name="pasted-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077145" y="1584690"/>
            <a:ext cx="354438" cy="361821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209"/>
          <p:cNvSpPr/>
          <p:nvPr/>
        </p:nvSpPr>
        <p:spPr>
          <a:xfrm>
            <a:off x="5497402" y="2017109"/>
            <a:ext cx="411199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58" name="Shape 229"/>
          <p:cNvSpPr/>
          <p:nvPr/>
        </p:nvSpPr>
        <p:spPr>
          <a:xfrm>
            <a:off x="7464930" y="2019128"/>
            <a:ext cx="871262" cy="363640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59" name="Shape 239"/>
          <p:cNvSpPr/>
          <p:nvPr/>
        </p:nvSpPr>
        <p:spPr>
          <a:xfrm>
            <a:off x="7728592" y="2035069"/>
            <a:ext cx="347853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>
              <a:defRPr sz="1800"/>
            </a:pPr>
            <a:r>
              <a:rPr lang="en-US" sz="1687" kern="0" dirty="0">
                <a:solidFill>
                  <a:sysClr val="windowText" lastClr="000000"/>
                </a:solidFill>
                <a:sym typeface="Helvetica Light"/>
              </a:rPr>
              <a:t>No</a:t>
            </a:r>
            <a:endParaRPr sz="1687" kern="0" dirty="0">
              <a:solidFill>
                <a:sysClr val="windowText" lastClr="000000"/>
              </a:solidFill>
              <a:sym typeface="Helvetica Light"/>
            </a:endParaRPr>
          </a:p>
        </p:txBody>
      </p:sp>
      <p:pic>
        <p:nvPicPr>
          <p:cNvPr id="60" name="pasted-image.pd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073889" y="2007566"/>
            <a:ext cx="354438" cy="361821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270"/>
          <p:cNvSpPr/>
          <p:nvPr/>
        </p:nvSpPr>
        <p:spPr>
          <a:xfrm>
            <a:off x="5429098" y="338217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62" name="Shape 271"/>
          <p:cNvSpPr/>
          <p:nvPr/>
        </p:nvSpPr>
        <p:spPr>
          <a:xfrm>
            <a:off x="5634196" y="338217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63" name="Shape 272"/>
          <p:cNvSpPr/>
          <p:nvPr/>
        </p:nvSpPr>
        <p:spPr>
          <a:xfrm>
            <a:off x="5839295" y="3382172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64" name="Shape 274"/>
          <p:cNvSpPr/>
          <p:nvPr/>
        </p:nvSpPr>
        <p:spPr>
          <a:xfrm>
            <a:off x="5428326" y="359756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69" name="Shape 275"/>
          <p:cNvSpPr/>
          <p:nvPr/>
        </p:nvSpPr>
        <p:spPr>
          <a:xfrm>
            <a:off x="5633425" y="359756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0" name="Shape 276"/>
          <p:cNvSpPr/>
          <p:nvPr/>
        </p:nvSpPr>
        <p:spPr>
          <a:xfrm>
            <a:off x="5838524" y="3597564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1" name="Shape 290"/>
          <p:cNvSpPr/>
          <p:nvPr/>
        </p:nvSpPr>
        <p:spPr>
          <a:xfrm>
            <a:off x="6042024" y="3381574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2" name="Shape 291"/>
          <p:cNvSpPr/>
          <p:nvPr/>
        </p:nvSpPr>
        <p:spPr>
          <a:xfrm>
            <a:off x="6041252" y="3596966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3" name="Shape 295"/>
          <p:cNvSpPr/>
          <p:nvPr/>
        </p:nvSpPr>
        <p:spPr>
          <a:xfrm>
            <a:off x="5433348" y="3155671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74" name="Shape 296"/>
          <p:cNvSpPr/>
          <p:nvPr/>
        </p:nvSpPr>
        <p:spPr>
          <a:xfrm>
            <a:off x="5638447" y="3155671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>
              <a:sym typeface="Helvetica Light"/>
            </a:endParaRPr>
          </a:p>
        </p:txBody>
      </p:sp>
      <p:sp>
        <p:nvSpPr>
          <p:cNvPr id="75" name="Shape 297"/>
          <p:cNvSpPr/>
          <p:nvPr/>
        </p:nvSpPr>
        <p:spPr>
          <a:xfrm>
            <a:off x="5843545" y="3155671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5908601" y="2535593"/>
            <a:ext cx="335287" cy="50380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7" name="TextBox 76"/>
          <p:cNvSpPr txBox="1"/>
          <p:nvPr/>
        </p:nvSpPr>
        <p:spPr>
          <a:xfrm>
            <a:off x="6170044" y="2625709"/>
            <a:ext cx="103233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 err="1">
                <a:solidFill>
                  <a:srgbClr val="0365C0"/>
                </a:solidFill>
                <a:sym typeface="Helvetica Light"/>
              </a:rPr>
              <a:t>Subselect</a:t>
            </a:r>
            <a:endParaRPr lang="en-US" sz="1687" kern="0" dirty="0">
              <a:solidFill>
                <a:srgbClr val="0365C0"/>
              </a:solidFill>
              <a:sym typeface="Helvetica Light"/>
            </a:endParaRPr>
          </a:p>
        </p:txBody>
      </p:sp>
      <p:sp>
        <p:nvSpPr>
          <p:cNvPr id="78" name="Shape 270"/>
          <p:cNvSpPr/>
          <p:nvPr/>
        </p:nvSpPr>
        <p:spPr>
          <a:xfrm>
            <a:off x="7120503" y="3382172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79" name="Shape 271"/>
          <p:cNvSpPr/>
          <p:nvPr/>
        </p:nvSpPr>
        <p:spPr>
          <a:xfrm>
            <a:off x="7325601" y="338217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0" name="Shape 272"/>
          <p:cNvSpPr/>
          <p:nvPr/>
        </p:nvSpPr>
        <p:spPr>
          <a:xfrm>
            <a:off x="7530700" y="338217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sp>
        <p:nvSpPr>
          <p:cNvPr id="81" name="Shape 274"/>
          <p:cNvSpPr/>
          <p:nvPr/>
        </p:nvSpPr>
        <p:spPr>
          <a:xfrm>
            <a:off x="7119731" y="3597564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82" name="Shape 275"/>
          <p:cNvSpPr/>
          <p:nvPr/>
        </p:nvSpPr>
        <p:spPr>
          <a:xfrm>
            <a:off x="7324830" y="359756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3" name="Shape 276"/>
          <p:cNvSpPr/>
          <p:nvPr/>
        </p:nvSpPr>
        <p:spPr>
          <a:xfrm>
            <a:off x="7529929" y="359756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g</a:t>
            </a:r>
          </a:p>
        </p:txBody>
      </p:sp>
      <p:sp>
        <p:nvSpPr>
          <p:cNvPr id="84" name="Shape 290"/>
          <p:cNvSpPr/>
          <p:nvPr/>
        </p:nvSpPr>
        <p:spPr>
          <a:xfrm>
            <a:off x="7733429" y="3381574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5" name="Shape 291"/>
          <p:cNvSpPr/>
          <p:nvPr/>
        </p:nvSpPr>
        <p:spPr>
          <a:xfrm>
            <a:off x="7732657" y="3596966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6" name="Shape 295"/>
          <p:cNvSpPr/>
          <p:nvPr/>
        </p:nvSpPr>
        <p:spPr>
          <a:xfrm>
            <a:off x="7124753" y="3155671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87" name="Shape 296"/>
          <p:cNvSpPr/>
          <p:nvPr/>
        </p:nvSpPr>
        <p:spPr>
          <a:xfrm>
            <a:off x="7329852" y="3155671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8" name="Shape 297"/>
          <p:cNvSpPr/>
          <p:nvPr/>
        </p:nvSpPr>
        <p:spPr>
          <a:xfrm>
            <a:off x="7534951" y="3155671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7141779" y="2535593"/>
            <a:ext cx="275945" cy="50380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0" name="Straight Arrow Connector 89"/>
          <p:cNvCxnSpPr/>
          <p:nvPr/>
        </p:nvCxnSpPr>
        <p:spPr>
          <a:xfrm>
            <a:off x="5818264" y="3854608"/>
            <a:ext cx="1" cy="68845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TextBox 90"/>
          <p:cNvSpPr txBox="1"/>
          <p:nvPr/>
        </p:nvSpPr>
        <p:spPr>
          <a:xfrm>
            <a:off x="6057395" y="3969788"/>
            <a:ext cx="121347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Train Model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7534950" y="3854608"/>
            <a:ext cx="1" cy="68845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Straight Arrow Connector 94"/>
          <p:cNvCxnSpPr/>
          <p:nvPr/>
        </p:nvCxnSpPr>
        <p:spPr>
          <a:xfrm>
            <a:off x="5822704" y="4876440"/>
            <a:ext cx="504790" cy="59122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Straight Arrow Connector 95"/>
          <p:cNvCxnSpPr/>
          <p:nvPr/>
        </p:nvCxnSpPr>
        <p:spPr>
          <a:xfrm flipH="1">
            <a:off x="7032999" y="4872692"/>
            <a:ext cx="501953" cy="594968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Rectangle 16"/>
          <p:cNvSpPr/>
          <p:nvPr/>
        </p:nvSpPr>
        <p:spPr>
          <a:xfrm>
            <a:off x="5586096" y="5407941"/>
            <a:ext cx="2244660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365C0"/>
                </a:solidFill>
                <a:sym typeface="Helvetica Light"/>
              </a:rPr>
              <a:t>{Age, State} </a:t>
            </a:r>
            <a:endParaRPr lang="en-US" sz="2531" kern="0" dirty="0">
              <a:solidFill>
                <a:sysClr val="windowText" lastClr="000000"/>
              </a:solidFill>
              <a:sym typeface="Helvetica Light"/>
            </a:endParaRPr>
          </a:p>
        </p:txBody>
      </p:sp>
      <p:pic>
        <p:nvPicPr>
          <p:cNvPr id="97" name="Picture 96" descr="check-mark-512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7" y="1623185"/>
            <a:ext cx="269961" cy="26996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89547" y="3009167"/>
            <a:ext cx="3637758" cy="951204"/>
          </a:xfrm>
          <a:prstGeom prst="rect">
            <a:avLst/>
          </a:prstGeom>
          <a:solidFill>
            <a:schemeClr val="accent3">
              <a:lumMod val="40000"/>
              <a:lumOff val="60000"/>
              <a:alpha val="84000"/>
            </a:schemeClr>
          </a:solidFill>
          <a:ln w="57150" cap="flat" cmpd="sng">
            <a:solidFill>
              <a:schemeClr val="accent3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r>
              <a:rPr lang="en-US" sz="1687" b="1" kern="0" dirty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161,700 different models to train!</a:t>
            </a:r>
          </a:p>
        </p:txBody>
      </p:sp>
      <p:sp>
        <p:nvSpPr>
          <p:cNvPr id="99" name="Rounded Rectangular Callout 98"/>
          <p:cNvSpPr/>
          <p:nvPr/>
        </p:nvSpPr>
        <p:spPr>
          <a:xfrm rot="10800000">
            <a:off x="1000021" y="4794091"/>
            <a:ext cx="3427154" cy="1228777"/>
          </a:xfrm>
          <a:prstGeom prst="wedgeRoundRectCallout">
            <a:avLst>
              <a:gd name="adj1" fmla="val -20450"/>
              <a:gd name="adj2" fmla="val 96208"/>
              <a:gd name="adj3" fmla="val 16667"/>
            </a:avLst>
          </a:prstGeom>
          <a:noFill/>
          <a:ln w="38100" cap="flat" cmpd="sng">
            <a:solidFill>
              <a:schemeClr val="accent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 smtClean="0">
              <a:solidFill>
                <a:srgbClr val="FFFFFF"/>
              </a:solidFill>
              <a:sym typeface="Helvetica Light"/>
            </a:endParaRPr>
          </a:p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38909" y="5184111"/>
            <a:ext cx="3591752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250" kern="0" dirty="0" smtClean="0">
                <a:solidFill>
                  <a:srgbClr val="0365C0"/>
                </a:solidFill>
                <a:sym typeface="Helvetica Light"/>
              </a:rPr>
              <a:t>… …</a:t>
            </a:r>
            <a:endParaRPr lang="en-US" sz="2250" kern="0" dirty="0">
              <a:solidFill>
                <a:srgbClr val="0365C0"/>
              </a:solidFill>
              <a:sym typeface="Helvetica Ligh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201418" y="4195720"/>
            <a:ext cx="2414533" cy="1269315"/>
          </a:xfrm>
          <a:prstGeom prst="rect">
            <a:avLst/>
          </a:prstGeom>
          <a:solidFill>
            <a:schemeClr val="accent4">
              <a:alpha val="92000"/>
            </a:schemeClr>
          </a:solidFill>
          <a:ln w="76200" cap="flat" cmpd="sng">
            <a:solidFill>
              <a:schemeClr val="accent4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0751" latinLnBrk="1" hangingPunct="0"/>
            <a:r>
              <a:rPr lang="en-US" sz="2531" b="1" kern="0" dirty="0">
                <a:solidFill>
                  <a:srgbClr val="FFFFFF"/>
                </a:solidFill>
                <a:latin typeface="Helvetica"/>
                <a:cs typeface="Helvetica"/>
                <a:sym typeface="Helvetica Light"/>
              </a:rPr>
              <a:t>Can we make </a:t>
            </a:r>
          </a:p>
          <a:p>
            <a:pPr algn="ctr" defTabSz="410751" latinLnBrk="1" hangingPunct="0"/>
            <a:r>
              <a:rPr lang="en-US" sz="2531" b="1" kern="0" dirty="0">
                <a:solidFill>
                  <a:srgbClr val="FFFFFF"/>
                </a:solidFill>
                <a:latin typeface="Helvetica"/>
                <a:cs typeface="Helvetica"/>
                <a:sym typeface="Helvetica Light"/>
              </a:rPr>
              <a:t>this dialogue </a:t>
            </a:r>
          </a:p>
          <a:p>
            <a:pPr algn="ctr" defTabSz="410751" latinLnBrk="1" hangingPunct="0"/>
            <a:r>
              <a:rPr lang="en-US" sz="2531" b="1" kern="0" dirty="0">
                <a:solidFill>
                  <a:srgbClr val="FFFFFF"/>
                </a:solidFill>
                <a:latin typeface="Helvetica"/>
                <a:cs typeface="Helvetica"/>
                <a:sym typeface="Helvetica Light"/>
              </a:rPr>
              <a:t>faster?</a:t>
            </a:r>
          </a:p>
        </p:txBody>
      </p:sp>
      <p:sp>
        <p:nvSpPr>
          <p:cNvPr id="101" name="Shape 209"/>
          <p:cNvSpPr/>
          <p:nvPr/>
        </p:nvSpPr>
        <p:spPr>
          <a:xfrm>
            <a:off x="5970839" y="1596251"/>
            <a:ext cx="411199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02" name="Shape 234"/>
          <p:cNvSpPr/>
          <p:nvPr/>
        </p:nvSpPr>
        <p:spPr>
          <a:xfrm>
            <a:off x="5967583" y="1176883"/>
            <a:ext cx="411199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103" name="Shape 209"/>
          <p:cNvSpPr/>
          <p:nvPr/>
        </p:nvSpPr>
        <p:spPr>
          <a:xfrm>
            <a:off x="5967583" y="2019128"/>
            <a:ext cx="411199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04" name="Shape 209"/>
          <p:cNvSpPr/>
          <p:nvPr/>
        </p:nvSpPr>
        <p:spPr>
          <a:xfrm>
            <a:off x="6448074" y="1596251"/>
            <a:ext cx="411199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05" name="Shape 234"/>
          <p:cNvSpPr/>
          <p:nvPr/>
        </p:nvSpPr>
        <p:spPr>
          <a:xfrm>
            <a:off x="6444818" y="1176883"/>
            <a:ext cx="411199" cy="354710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687" b="1" kern="0" dirty="0">
              <a:latin typeface=""/>
              <a:cs typeface=""/>
              <a:sym typeface="Helvetica Light"/>
            </a:endParaRPr>
          </a:p>
        </p:txBody>
      </p:sp>
      <p:sp>
        <p:nvSpPr>
          <p:cNvPr id="106" name="Shape 209"/>
          <p:cNvSpPr/>
          <p:nvPr/>
        </p:nvSpPr>
        <p:spPr>
          <a:xfrm>
            <a:off x="6444818" y="2019128"/>
            <a:ext cx="411199" cy="3547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ctr" defTabSz="410751"/>
            <a:endParaRPr sz="1687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1212" y="1462096"/>
            <a:ext cx="395943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365C0"/>
                </a:solidFill>
                <a:sym typeface="Helvetica Light"/>
              </a:rPr>
              <a:t>…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201418" y="2801939"/>
            <a:ext cx="2414533" cy="1269315"/>
          </a:xfrm>
          <a:prstGeom prst="rect">
            <a:avLst/>
          </a:prstGeom>
          <a:solidFill>
            <a:schemeClr val="accent4">
              <a:alpha val="92000"/>
            </a:schemeClr>
          </a:solidFill>
          <a:ln w="76200" cap="flat" cmpd="sng">
            <a:solidFill>
              <a:schemeClr val="accent4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0751" latinLnBrk="1" hangingPunct="0"/>
            <a:r>
              <a:rPr lang="en-US" sz="2531" b="1" kern="0" dirty="0">
                <a:solidFill>
                  <a:srgbClr val="FFFFFF"/>
                </a:solidFill>
                <a:latin typeface="Helvetica"/>
                <a:cs typeface="Helvetica"/>
                <a:sym typeface="Helvetica Light"/>
              </a:rPr>
              <a:t>How does an </a:t>
            </a:r>
          </a:p>
          <a:p>
            <a:pPr algn="ctr" defTabSz="410751" latinLnBrk="1" hangingPunct="0"/>
            <a:r>
              <a:rPr lang="en-US" sz="2531" b="1" kern="0" dirty="0">
                <a:solidFill>
                  <a:srgbClr val="FFFFFF"/>
                </a:solidFill>
                <a:latin typeface="Helvetica"/>
                <a:cs typeface="Helvetica"/>
                <a:sym typeface="Helvetica Light"/>
              </a:rPr>
              <a:t>analyst specify a dialogue?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432461" y="3159868"/>
            <a:ext cx="395943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365C0"/>
                </a:solidFill>
                <a:sym typeface="Helvetica Light"/>
              </a:rPr>
              <a:t>…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609316" y="4362489"/>
            <a:ext cx="395943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365C0"/>
                </a:solidFill>
                <a:sym typeface="Helvetica Light"/>
              </a:rPr>
              <a:t>…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301368" y="4362489"/>
            <a:ext cx="395943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365C0"/>
                </a:solidFill>
                <a:sym typeface="Helvetica Light"/>
              </a:rPr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774406"/>
      </p:ext>
    </p:extLst>
  </p:cSld>
  <p:clrMapOvr>
    <a:masterClrMapping/>
  </p:clrMapOvr>
  <p:transition spd="med" advTm="17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8" grpId="0" animBg="1"/>
      <p:bldP spid="10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586888" y="837019"/>
            <a:ext cx="4589865" cy="6001230"/>
          </a:xfrm>
          <a:prstGeom prst="rect">
            <a:avLst/>
          </a:prstGeom>
          <a:solidFill>
            <a:schemeClr val="accent5">
              <a:lumMod val="20000"/>
              <a:lumOff val="80000"/>
              <a:alpha val="47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-2977" y="837019"/>
            <a:ext cx="4589865" cy="6001230"/>
          </a:xfrm>
          <a:prstGeom prst="rect">
            <a:avLst/>
          </a:prstGeom>
          <a:solidFill>
            <a:schemeClr val="accent1">
              <a:lumMod val="20000"/>
              <a:lumOff val="80000"/>
              <a:alpha val="47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85" name="Picture 84" descr="R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93" y="3023050"/>
            <a:ext cx="398706" cy="302884"/>
          </a:xfrm>
          <a:prstGeom prst="rect">
            <a:avLst/>
          </a:prstGeom>
        </p:spPr>
      </p:pic>
      <p:pic>
        <p:nvPicPr>
          <p:cNvPr id="86" name="Picture 85" descr="R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4" y="3044419"/>
            <a:ext cx="398706" cy="302884"/>
          </a:xfrm>
          <a:prstGeom prst="rect">
            <a:avLst/>
          </a:prstGeom>
        </p:spPr>
      </p:pic>
      <p:sp>
        <p:nvSpPr>
          <p:cNvPr id="7" name="Shape 54"/>
          <p:cNvSpPr>
            <a:spLocks noGrp="1"/>
          </p:cNvSpPr>
          <p:nvPr>
            <p:ph type="title"/>
          </p:nvPr>
        </p:nvSpPr>
        <p:spPr>
          <a:xfrm>
            <a:off x="145852" y="169664"/>
            <a:ext cx="6552753" cy="6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 rtl="0">
              <a:spcBef>
                <a:spcPct val="0"/>
              </a:spcBef>
            </a:pPr>
            <a:r>
              <a:rPr lang="en-US" sz="3000" b="1" kern="1200" dirty="0">
                <a:solidFill>
                  <a:schemeClr val="bg1"/>
                </a:solidFill>
                <a:latin typeface="Lucida Grande"/>
                <a:ea typeface="+mj-ea"/>
                <a:cs typeface="+mj-cs"/>
              </a:rPr>
              <a:t>Feature Selection Dialogue</a:t>
            </a:r>
            <a:endParaRPr sz="3000" b="1" kern="1200" dirty="0">
              <a:solidFill>
                <a:schemeClr val="bg1"/>
              </a:solidFill>
              <a:latin typeface="Lucida Grande"/>
              <a:ea typeface="+mj-ea"/>
              <a:cs typeface="+mj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09261" y="1086673"/>
            <a:ext cx="3400578" cy="3245725"/>
          </a:xfrm>
          <a:prstGeom prst="rect">
            <a:avLst/>
          </a:prstGeom>
          <a:noFill/>
          <a:ln w="12700" cap="flat">
            <a:solidFill>
              <a:srgbClr val="45A4FC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18" name="Shape 270"/>
          <p:cNvSpPr/>
          <p:nvPr/>
        </p:nvSpPr>
        <p:spPr>
          <a:xfrm>
            <a:off x="814762" y="256795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119" name="Shape 271"/>
          <p:cNvSpPr/>
          <p:nvPr/>
        </p:nvSpPr>
        <p:spPr>
          <a:xfrm>
            <a:off x="1019860" y="256795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20" name="Shape 272"/>
          <p:cNvSpPr/>
          <p:nvPr/>
        </p:nvSpPr>
        <p:spPr>
          <a:xfrm>
            <a:off x="1224959" y="2567954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21" name="Shape 274"/>
          <p:cNvSpPr/>
          <p:nvPr/>
        </p:nvSpPr>
        <p:spPr>
          <a:xfrm>
            <a:off x="813990" y="2783346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122" name="Shape 275"/>
          <p:cNvSpPr/>
          <p:nvPr/>
        </p:nvSpPr>
        <p:spPr>
          <a:xfrm>
            <a:off x="1019089" y="2783346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23" name="Shape 276"/>
          <p:cNvSpPr/>
          <p:nvPr/>
        </p:nvSpPr>
        <p:spPr>
          <a:xfrm>
            <a:off x="1224188" y="2783346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24" name="Shape 290"/>
          <p:cNvSpPr/>
          <p:nvPr/>
        </p:nvSpPr>
        <p:spPr>
          <a:xfrm>
            <a:off x="1427688" y="2567356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25" name="Shape 291"/>
          <p:cNvSpPr/>
          <p:nvPr/>
        </p:nvSpPr>
        <p:spPr>
          <a:xfrm>
            <a:off x="1426916" y="2782748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26" name="Shape 295"/>
          <p:cNvSpPr/>
          <p:nvPr/>
        </p:nvSpPr>
        <p:spPr>
          <a:xfrm>
            <a:off x="819012" y="2341453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127" name="Shape 296"/>
          <p:cNvSpPr/>
          <p:nvPr/>
        </p:nvSpPr>
        <p:spPr>
          <a:xfrm>
            <a:off x="1024111" y="2341453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28" name="Shape 297"/>
          <p:cNvSpPr/>
          <p:nvPr/>
        </p:nvSpPr>
        <p:spPr>
          <a:xfrm>
            <a:off x="1229210" y="2341453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 flipH="1">
            <a:off x="1294265" y="1808077"/>
            <a:ext cx="335287" cy="50380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0" name="TextBox 129"/>
          <p:cNvSpPr txBox="1"/>
          <p:nvPr/>
        </p:nvSpPr>
        <p:spPr>
          <a:xfrm>
            <a:off x="1555708" y="1898193"/>
            <a:ext cx="103233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 err="1">
                <a:solidFill>
                  <a:srgbClr val="0365C0"/>
                </a:solidFill>
                <a:sym typeface="Helvetica Light"/>
              </a:rPr>
              <a:t>Subselect</a:t>
            </a:r>
            <a:endParaRPr lang="en-US" sz="1687" kern="0" dirty="0">
              <a:solidFill>
                <a:srgbClr val="0365C0"/>
              </a:solidFill>
              <a:sym typeface="Helvetica Light"/>
            </a:endParaRPr>
          </a:p>
        </p:txBody>
      </p:sp>
      <p:sp>
        <p:nvSpPr>
          <p:cNvPr id="131" name="Shape 270"/>
          <p:cNvSpPr/>
          <p:nvPr/>
        </p:nvSpPr>
        <p:spPr>
          <a:xfrm>
            <a:off x="2506167" y="2567954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132" name="Shape 271"/>
          <p:cNvSpPr/>
          <p:nvPr/>
        </p:nvSpPr>
        <p:spPr>
          <a:xfrm>
            <a:off x="2711266" y="256795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33" name="Shape 272"/>
          <p:cNvSpPr/>
          <p:nvPr/>
        </p:nvSpPr>
        <p:spPr>
          <a:xfrm>
            <a:off x="2916364" y="2567954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sp>
        <p:nvSpPr>
          <p:cNvPr id="134" name="Shape 274"/>
          <p:cNvSpPr/>
          <p:nvPr/>
        </p:nvSpPr>
        <p:spPr>
          <a:xfrm>
            <a:off x="2505395" y="2783346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135" name="Shape 275"/>
          <p:cNvSpPr/>
          <p:nvPr/>
        </p:nvSpPr>
        <p:spPr>
          <a:xfrm>
            <a:off x="2710494" y="2783346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36" name="Shape 276"/>
          <p:cNvSpPr/>
          <p:nvPr/>
        </p:nvSpPr>
        <p:spPr>
          <a:xfrm>
            <a:off x="2915593" y="2783346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g</a:t>
            </a:r>
          </a:p>
        </p:txBody>
      </p:sp>
      <p:sp>
        <p:nvSpPr>
          <p:cNvPr id="137" name="Shape 290"/>
          <p:cNvSpPr/>
          <p:nvPr/>
        </p:nvSpPr>
        <p:spPr>
          <a:xfrm>
            <a:off x="3119093" y="2567356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38" name="Shape 291"/>
          <p:cNvSpPr/>
          <p:nvPr/>
        </p:nvSpPr>
        <p:spPr>
          <a:xfrm>
            <a:off x="3118321" y="2782748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39" name="Shape 295"/>
          <p:cNvSpPr/>
          <p:nvPr/>
        </p:nvSpPr>
        <p:spPr>
          <a:xfrm>
            <a:off x="2510417" y="2341453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140" name="Shape 296"/>
          <p:cNvSpPr/>
          <p:nvPr/>
        </p:nvSpPr>
        <p:spPr>
          <a:xfrm>
            <a:off x="2715516" y="2341453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41" name="Shape 297"/>
          <p:cNvSpPr/>
          <p:nvPr/>
        </p:nvSpPr>
        <p:spPr>
          <a:xfrm>
            <a:off x="2920615" y="2341453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cxnSp>
        <p:nvCxnSpPr>
          <p:cNvPr id="142" name="Straight Arrow Connector 141"/>
          <p:cNvCxnSpPr/>
          <p:nvPr/>
        </p:nvCxnSpPr>
        <p:spPr>
          <a:xfrm>
            <a:off x="2527443" y="1808077"/>
            <a:ext cx="275945" cy="50380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Straight Arrow Connector 142"/>
          <p:cNvCxnSpPr/>
          <p:nvPr/>
        </p:nvCxnSpPr>
        <p:spPr>
          <a:xfrm>
            <a:off x="1203928" y="3023049"/>
            <a:ext cx="0" cy="44697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4" name="TextBox 143"/>
          <p:cNvSpPr txBox="1"/>
          <p:nvPr/>
        </p:nvSpPr>
        <p:spPr>
          <a:xfrm>
            <a:off x="1443059" y="3138229"/>
            <a:ext cx="121347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Train Model</a:t>
            </a:r>
          </a:p>
        </p:txBody>
      </p:sp>
      <p:cxnSp>
        <p:nvCxnSpPr>
          <p:cNvPr id="145" name="Straight Arrow Connector 144"/>
          <p:cNvCxnSpPr/>
          <p:nvPr/>
        </p:nvCxnSpPr>
        <p:spPr>
          <a:xfrm>
            <a:off x="2920614" y="3023049"/>
            <a:ext cx="0" cy="44697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Straight Arrow Connector 147"/>
          <p:cNvCxnSpPr/>
          <p:nvPr/>
        </p:nvCxnSpPr>
        <p:spPr>
          <a:xfrm>
            <a:off x="1208368" y="3674043"/>
            <a:ext cx="504790" cy="29913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Straight Arrow Connector 148"/>
          <p:cNvCxnSpPr/>
          <p:nvPr/>
        </p:nvCxnSpPr>
        <p:spPr>
          <a:xfrm flipH="1">
            <a:off x="2361281" y="3670295"/>
            <a:ext cx="559335" cy="302884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0" name="Rectangle 149"/>
          <p:cNvSpPr/>
          <p:nvPr/>
        </p:nvSpPr>
        <p:spPr>
          <a:xfrm>
            <a:off x="953480" y="3877946"/>
            <a:ext cx="2244660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365C0"/>
                </a:solidFill>
                <a:sym typeface="Helvetica Light"/>
              </a:rPr>
              <a:t>{Age, State} </a:t>
            </a:r>
            <a:endParaRPr lang="en-US" sz="2531" kern="0" dirty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041" y="2170522"/>
            <a:ext cx="1284658" cy="1500839"/>
          </a:xfrm>
          <a:prstGeom prst="roundRect">
            <a:avLst/>
          </a:prstGeom>
          <a:solidFill>
            <a:srgbClr val="C1E1FE">
              <a:alpha val="38000"/>
            </a:srgbClr>
          </a:solidFill>
          <a:ln w="57150" cap="flat" cmpd="sng">
            <a:solidFill>
              <a:schemeClr val="accent1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261" y="4428552"/>
            <a:ext cx="3400578" cy="43947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r>
              <a:rPr lang="en-US" sz="1687" b="1" kern="0" dirty="0">
                <a:solidFill>
                  <a:srgbClr val="FFFFFF"/>
                </a:solidFill>
                <a:latin typeface="Helvetica"/>
                <a:cs typeface="Helvetica"/>
                <a:sym typeface="Helvetica Light"/>
              </a:rPr>
              <a:t>Optimization Technique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09261" y="4841390"/>
            <a:ext cx="3400578" cy="8598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622" y="4805926"/>
            <a:ext cx="3299157" cy="85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Make each operation </a:t>
            </a:r>
          </a:p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faster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189653" y="4428552"/>
            <a:ext cx="3406781" cy="43947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r>
              <a:rPr lang="en-US" sz="1687" b="1" kern="0" dirty="0">
                <a:solidFill>
                  <a:srgbClr val="FFFFFF"/>
                </a:solidFill>
                <a:latin typeface="Helvetica"/>
                <a:cs typeface="Helvetica"/>
                <a:sym typeface="Helvetica Light"/>
              </a:rPr>
              <a:t>Optimization Technique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189652" y="4856931"/>
            <a:ext cx="3406781" cy="8598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61104" y="4798699"/>
            <a:ext cx="2891818" cy="85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Reuse computation</a:t>
            </a:r>
          </a:p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across operations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28553" y="2256228"/>
            <a:ext cx="2706433" cy="114817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8000"/>
            </a:schemeClr>
          </a:solidFill>
          <a:ln w="57150" cap="flat" cmpd="sng">
            <a:solidFill>
              <a:schemeClr val="accent5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12" name="Elbow Connector 11"/>
          <p:cNvCxnSpPr>
            <a:stCxn id="59" idx="1"/>
            <a:endCxn id="3" idx="1"/>
          </p:cNvCxnSpPr>
          <p:nvPr/>
        </p:nvCxnSpPr>
        <p:spPr>
          <a:xfrm rot="10800000" flipH="1">
            <a:off x="409261" y="2920943"/>
            <a:ext cx="155780" cy="2350359"/>
          </a:xfrm>
          <a:prstGeom prst="bentConnector3">
            <a:avLst>
              <a:gd name="adj1" fmla="val -146745"/>
            </a:avLst>
          </a:prstGeom>
          <a:noFill/>
          <a:ln w="57150" cap="flat" cmpd="sng">
            <a:solidFill>
              <a:srgbClr val="024C90"/>
            </a:solidFill>
            <a:prstDash val="solid"/>
            <a:miter lim="400000"/>
            <a:headEnd type="oval" w="lg" len="lg"/>
            <a:tailEnd type="oval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Elbow Connector 70"/>
          <p:cNvCxnSpPr>
            <a:stCxn id="62" idx="1"/>
            <a:endCxn id="64" idx="3"/>
          </p:cNvCxnSpPr>
          <p:nvPr/>
        </p:nvCxnSpPr>
        <p:spPr>
          <a:xfrm rot="10800000">
            <a:off x="3434986" y="2830314"/>
            <a:ext cx="1754666" cy="2456528"/>
          </a:xfrm>
          <a:prstGeom prst="bentConnector3">
            <a:avLst>
              <a:gd name="adj1" fmla="val 50000"/>
            </a:avLst>
          </a:prstGeom>
          <a:noFill/>
          <a:ln w="57150" cap="flat" cmpd="sng">
            <a:solidFill>
              <a:schemeClr val="accent5">
                <a:lumMod val="75000"/>
              </a:schemeClr>
            </a:solidFill>
            <a:prstDash val="solid"/>
            <a:miter lim="400000"/>
            <a:headEnd type="oval" w="lg" len="lg"/>
            <a:tailEnd type="oval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6" name="Picture 75" descr="216743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19" y="5755738"/>
            <a:ext cx="2396998" cy="467526"/>
          </a:xfrm>
          <a:prstGeom prst="rect">
            <a:avLst/>
          </a:prstGeom>
        </p:spPr>
      </p:pic>
      <p:pic>
        <p:nvPicPr>
          <p:cNvPr id="77" name="Picture 76" descr="sap-hana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t="16996" r="26239" b="35110"/>
          <a:stretch/>
        </p:blipFill>
        <p:spPr>
          <a:xfrm>
            <a:off x="613068" y="6247239"/>
            <a:ext cx="1195113" cy="484024"/>
          </a:xfrm>
          <a:prstGeom prst="rect">
            <a:avLst/>
          </a:prstGeom>
        </p:spPr>
      </p:pic>
      <p:pic>
        <p:nvPicPr>
          <p:cNvPr id="78" name="Picture 77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084" y="6307938"/>
            <a:ext cx="1408005" cy="37670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5599" y="5709613"/>
            <a:ext cx="1421864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b="1" kern="0" dirty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RIOT-DB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9653" y="1095498"/>
            <a:ext cx="3406781" cy="461601"/>
          </a:xfrm>
          <a:prstGeom prst="rect">
            <a:avLst/>
          </a:prstGeom>
          <a:noFill/>
          <a:ln w="57150" cap="flat" cmpd="sng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b="1" kern="0" dirty="0">
                <a:solidFill>
                  <a:srgbClr val="C82506">
                    <a:lumMod val="75000"/>
                  </a:srgbClr>
                </a:solidFill>
                <a:latin typeface="Helvetica"/>
                <a:cs typeface="Helvetica"/>
                <a:sym typeface="Helvetica Light"/>
              </a:rPr>
              <a:t>Columbus</a:t>
            </a:r>
          </a:p>
        </p:txBody>
      </p:sp>
      <p:pic>
        <p:nvPicPr>
          <p:cNvPr id="83" name="Picture 82" descr="R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95" y="1898162"/>
            <a:ext cx="398706" cy="302884"/>
          </a:xfrm>
          <a:prstGeom prst="rect">
            <a:avLst/>
          </a:prstGeom>
        </p:spPr>
      </p:pic>
      <p:pic>
        <p:nvPicPr>
          <p:cNvPr id="84" name="Picture 83" descr="R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4" y="1895233"/>
            <a:ext cx="398706" cy="302884"/>
          </a:xfrm>
          <a:prstGeom prst="rect">
            <a:avLst/>
          </a:prstGeom>
        </p:spPr>
      </p:pic>
      <p:pic>
        <p:nvPicPr>
          <p:cNvPr id="87" name="Picture 86" descr="R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18" y="3670295"/>
            <a:ext cx="398706" cy="302884"/>
          </a:xfrm>
          <a:prstGeom prst="rect">
            <a:avLst/>
          </a:prstGeom>
        </p:spPr>
      </p:pic>
      <p:sp>
        <p:nvSpPr>
          <p:cNvPr id="82" name="Shape 270"/>
          <p:cNvSpPr/>
          <p:nvPr/>
        </p:nvSpPr>
        <p:spPr>
          <a:xfrm>
            <a:off x="1686644" y="135751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88" name="Shape 271"/>
          <p:cNvSpPr/>
          <p:nvPr/>
        </p:nvSpPr>
        <p:spPr>
          <a:xfrm>
            <a:off x="1891742" y="135751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9" name="Shape 272"/>
          <p:cNvSpPr/>
          <p:nvPr/>
        </p:nvSpPr>
        <p:spPr>
          <a:xfrm>
            <a:off x="2096841" y="1357512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sp>
        <p:nvSpPr>
          <p:cNvPr id="90" name="Shape 274"/>
          <p:cNvSpPr/>
          <p:nvPr/>
        </p:nvSpPr>
        <p:spPr>
          <a:xfrm>
            <a:off x="1685872" y="1572905"/>
            <a:ext cx="179817" cy="189658"/>
          </a:xfrm>
          <a:prstGeom prst="rect">
            <a:avLst/>
          </a:prstGeom>
          <a:solidFill>
            <a:srgbClr val="45A4FC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91" name="Shape 275"/>
          <p:cNvSpPr/>
          <p:nvPr/>
        </p:nvSpPr>
        <p:spPr>
          <a:xfrm>
            <a:off x="1890971" y="1572905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93" name="Shape 276"/>
          <p:cNvSpPr/>
          <p:nvPr/>
        </p:nvSpPr>
        <p:spPr>
          <a:xfrm>
            <a:off x="2096070" y="1572905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g</a:t>
            </a:r>
          </a:p>
        </p:txBody>
      </p:sp>
      <p:sp>
        <p:nvSpPr>
          <p:cNvPr id="94" name="Shape 290"/>
          <p:cNvSpPr/>
          <p:nvPr/>
        </p:nvSpPr>
        <p:spPr>
          <a:xfrm>
            <a:off x="2299570" y="1356914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95" name="Shape 291"/>
          <p:cNvSpPr/>
          <p:nvPr/>
        </p:nvSpPr>
        <p:spPr>
          <a:xfrm>
            <a:off x="2298798" y="1572306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96" name="Shape 295"/>
          <p:cNvSpPr/>
          <p:nvPr/>
        </p:nvSpPr>
        <p:spPr>
          <a:xfrm>
            <a:off x="1690894" y="1131012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97" name="Shape 296"/>
          <p:cNvSpPr/>
          <p:nvPr/>
        </p:nvSpPr>
        <p:spPr>
          <a:xfrm>
            <a:off x="1895993" y="1131012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98" name="Shape 297"/>
          <p:cNvSpPr/>
          <p:nvPr/>
        </p:nvSpPr>
        <p:spPr>
          <a:xfrm>
            <a:off x="2101092" y="1131012"/>
            <a:ext cx="179817" cy="18965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4492" y="1079486"/>
            <a:ext cx="3426478" cy="3252911"/>
          </a:xfrm>
          <a:prstGeom prst="rect">
            <a:avLst/>
          </a:prstGeom>
          <a:noFill/>
          <a:ln w="57150" cap="flat" cmpd="sng">
            <a:solidFill>
              <a:schemeClr val="accent5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189653" y="1799417"/>
            <a:ext cx="3406781" cy="43947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r>
              <a:rPr lang="en-US" sz="1687" b="1" kern="0" dirty="0">
                <a:solidFill>
                  <a:srgbClr val="FFFFFF"/>
                </a:solidFill>
                <a:latin typeface="Helvetica"/>
                <a:cs typeface="Helvetica"/>
                <a:sym typeface="Helvetica Light"/>
              </a:rPr>
              <a:t>Higher-level DSL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5189653" y="2227797"/>
            <a:ext cx="3406781" cy="4926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6204942" y="2240280"/>
            <a:ext cx="135453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 err="1">
                <a:solidFill>
                  <a:srgbClr val="000000"/>
                </a:solidFill>
                <a:sym typeface="Helvetica Light"/>
              </a:rPr>
              <a:t>StepAdd</a:t>
            </a:r>
            <a:endParaRPr lang="en-US" sz="2531" kern="0" dirty="0">
              <a:solidFill>
                <a:srgbClr val="000000"/>
              </a:solidFill>
              <a:sym typeface="Helvetica Light"/>
            </a:endParaRPr>
          </a:p>
        </p:txBody>
      </p:sp>
      <p:cxnSp>
        <p:nvCxnSpPr>
          <p:cNvPr id="155" name="Elbow Connector 154"/>
          <p:cNvCxnSpPr>
            <a:stCxn id="153" idx="1"/>
          </p:cNvCxnSpPr>
          <p:nvPr/>
        </p:nvCxnSpPr>
        <p:spPr>
          <a:xfrm rot="10800000">
            <a:off x="3820974" y="1898162"/>
            <a:ext cx="1368680" cy="575940"/>
          </a:xfrm>
          <a:prstGeom prst="bentConnector3">
            <a:avLst>
              <a:gd name="adj1" fmla="val 50000"/>
            </a:avLst>
          </a:prstGeom>
          <a:noFill/>
          <a:ln w="57150" cap="flat" cmpd="sng">
            <a:solidFill>
              <a:schemeClr val="accent5">
                <a:lumMod val="75000"/>
              </a:schemeClr>
            </a:solidFill>
            <a:prstDash val="solid"/>
            <a:miter lim="400000"/>
            <a:headEnd type="oval" w="lg" len="lg"/>
            <a:tailEnd type="oval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6" name="Rectangle 155"/>
          <p:cNvSpPr/>
          <p:nvPr/>
        </p:nvSpPr>
        <p:spPr>
          <a:xfrm>
            <a:off x="5189653" y="2695936"/>
            <a:ext cx="3406781" cy="13469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 dirty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5708814" y="2865629"/>
            <a:ext cx="2346797" cy="85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 err="1">
                <a:solidFill>
                  <a:srgbClr val="000000"/>
                </a:solidFill>
                <a:sym typeface="Helvetica Light"/>
              </a:rPr>
              <a:t>CrossValidation</a:t>
            </a:r>
            <a:endParaRPr lang="en-US" sz="2531" kern="0" dirty="0">
              <a:solidFill>
                <a:srgbClr val="000000"/>
              </a:solidFill>
              <a:sym typeface="Helvetica Light"/>
            </a:endParaRPr>
          </a:p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…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71002" y="3357670"/>
            <a:ext cx="1215077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Acc. = 30%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383252" y="3353922"/>
            <a:ext cx="1215077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Acc. = 80%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827441"/>
      </p:ext>
    </p:extLst>
  </p:cSld>
  <p:clrMapOvr>
    <a:masterClrMapping/>
  </p:clrMapOvr>
  <p:transition spd="med" advTm="212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51" grpId="0" animBg="1"/>
      <p:bldP spid="3" grpId="0" animBg="1"/>
      <p:bldP spid="4" grpId="0" animBg="1"/>
      <p:bldP spid="59" grpId="0" animBg="1"/>
      <p:bldP spid="8" grpId="0"/>
      <p:bldP spid="61" grpId="0" animBg="1"/>
      <p:bldP spid="62" grpId="0" animBg="1"/>
      <p:bldP spid="63" grpId="0"/>
      <p:bldP spid="64" grpId="0" animBg="1"/>
      <p:bldP spid="19" grpId="0"/>
      <p:bldP spid="22" grpId="0"/>
      <p:bldP spid="51" grpId="0" animBg="1"/>
      <p:bldP spid="152" grpId="0" animBg="1"/>
      <p:bldP spid="153" grpId="0" animBg="1"/>
      <p:bldP spid="154" grpId="0"/>
      <p:bldP spid="156" grpId="0" animBg="1"/>
      <p:bldP spid="157" grpId="0"/>
      <p:bldP spid="92" grpId="0"/>
      <p:bldP spid="9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4"/>
          <p:cNvSpPr>
            <a:spLocks noGrp="1"/>
          </p:cNvSpPr>
          <p:nvPr>
            <p:ph type="title"/>
          </p:nvPr>
        </p:nvSpPr>
        <p:spPr>
          <a:xfrm>
            <a:off x="145852" y="169664"/>
            <a:ext cx="7904979" cy="6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 rtl="0">
              <a:spcBef>
                <a:spcPct val="0"/>
              </a:spcBef>
            </a:pPr>
            <a:r>
              <a:rPr lang="en-US" sz="3000" b="1" kern="1200" dirty="0">
                <a:solidFill>
                  <a:schemeClr val="bg1"/>
                </a:solidFill>
                <a:latin typeface="Lucida Grande"/>
                <a:ea typeface="+mj-ea"/>
                <a:cs typeface="+mj-cs"/>
              </a:rPr>
              <a:t>Columbus: Technical Contributions</a:t>
            </a:r>
            <a:endParaRPr sz="3000" b="1" kern="1200" dirty="0">
              <a:solidFill>
                <a:schemeClr val="bg1"/>
              </a:solidFill>
              <a:latin typeface="Lucida Grande"/>
              <a:ea typeface="+mj-ea"/>
              <a:cs typeface="+mj-cs"/>
            </a:endParaRPr>
          </a:p>
        </p:txBody>
      </p:sp>
      <p:pic>
        <p:nvPicPr>
          <p:cNvPr id="9" name="Picture 8" descr="icon.png"/>
          <p:cNvPicPr>
            <a:picLocks noChangeAspect="1"/>
          </p:cNvPicPr>
          <p:nvPr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69" t="12537" r="21974" b="12486"/>
          <a:stretch/>
        </p:blipFill>
        <p:spPr>
          <a:xfrm>
            <a:off x="1203346" y="3019520"/>
            <a:ext cx="777518" cy="781352"/>
          </a:xfrm>
          <a:prstGeom prst="rect">
            <a:avLst/>
          </a:prstGeom>
        </p:spPr>
      </p:pic>
      <p:pic>
        <p:nvPicPr>
          <p:cNvPr id="10" name="Picture 9" descr="database-512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r="8140" b="4249"/>
          <a:stretch/>
        </p:blipFill>
        <p:spPr>
          <a:xfrm>
            <a:off x="1203346" y="2111150"/>
            <a:ext cx="777518" cy="7813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57735" y="2049174"/>
            <a:ext cx="49148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b="1" u="sng" kern="0" dirty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Classical Database Techniques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79102" y="2408875"/>
            <a:ext cx="5325177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Materialized view, Shared scan, etc.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7659" y="2957544"/>
            <a:ext cx="6466515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b="1" u="sng" kern="0" dirty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Classical Numerical Analysis Techniques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4270" y="3333078"/>
            <a:ext cx="353943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 err="1">
                <a:solidFill>
                  <a:srgbClr val="000000"/>
                </a:solidFill>
                <a:sym typeface="Helvetica Light"/>
              </a:rPr>
              <a:t>QR</a:t>
            </a:r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 Decomposition, etc.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37332" y="4131482"/>
            <a:ext cx="8327821" cy="824655"/>
            <a:chOff x="306077" y="6370959"/>
            <a:chExt cx="11844012" cy="1172842"/>
          </a:xfrm>
        </p:grpSpPr>
        <p:sp>
          <p:nvSpPr>
            <p:cNvPr id="18" name="Rectangle 17"/>
            <p:cNvSpPr/>
            <p:nvPr/>
          </p:nvSpPr>
          <p:spPr>
            <a:xfrm>
              <a:off x="1446467" y="6370961"/>
              <a:ext cx="10703622" cy="11728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defTabSz="410751" latinLnBrk="1" hangingPunct="0"/>
              <a:r>
                <a:rPr lang="en-US" sz="2531" kern="0" dirty="0">
                  <a:solidFill>
                    <a:srgbClr val="000000"/>
                  </a:solidFill>
                  <a:sym typeface="Helvetica Light"/>
                </a:rPr>
                <a:t>Classical DB techniques lead to 2x speedup. 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06077" y="6370959"/>
              <a:ext cx="1179421" cy="1172841"/>
              <a:chOff x="306077" y="7136925"/>
              <a:chExt cx="1657579" cy="164833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264383" y="7136926"/>
                <a:ext cx="654447" cy="164833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5719" tIns="35719" rIns="35719" bIns="35719" numCol="1" spcCol="38100" rtlCol="0" anchor="ctr">
                <a:noAutofit/>
              </a:bodyPr>
              <a:lstStyle/>
              <a:p>
                <a:pPr defTabSz="410751" latinLnBrk="1" hangingPunct="0"/>
                <a:endParaRPr lang="en-US" sz="2531" kern="0" dirty="0">
                  <a:solidFill>
                    <a:srgbClr val="FFFFFF"/>
                  </a:solidFill>
                  <a:sym typeface="Helvetica Light"/>
                </a:endParaRPr>
              </a:p>
            </p:txBody>
          </p:sp>
          <p:pic>
            <p:nvPicPr>
              <p:cNvPr id="17" name="Picture 16" descr="info-512.png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50" t="9850" r="9357" b="9510"/>
              <a:stretch/>
            </p:blipFill>
            <p:spPr>
              <a:xfrm>
                <a:off x="306077" y="7136925"/>
                <a:ext cx="1657579" cy="1648332"/>
              </a:xfrm>
              <a:prstGeom prst="rect">
                <a:avLst/>
              </a:prstGeom>
            </p:spPr>
          </p:pic>
        </p:grpSp>
      </p:grpSp>
      <p:sp>
        <p:nvSpPr>
          <p:cNvPr id="21" name="TextBox 20"/>
          <p:cNvSpPr txBox="1"/>
          <p:nvPr/>
        </p:nvSpPr>
        <p:spPr>
          <a:xfrm>
            <a:off x="366817" y="1331722"/>
            <a:ext cx="8531183" cy="4833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672" b="1" kern="0" dirty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Study opportunities for data and computation reuse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70200" y="1829217"/>
            <a:ext cx="8524415" cy="0"/>
          </a:xfrm>
          <a:prstGeom prst="line">
            <a:avLst/>
          </a:prstGeom>
          <a:noFill/>
          <a:ln w="57150" cap="flat" cmpd="sng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6" name="Group 25"/>
          <p:cNvGrpSpPr/>
          <p:nvPr/>
        </p:nvGrpSpPr>
        <p:grpSpPr>
          <a:xfrm>
            <a:off x="437332" y="5033023"/>
            <a:ext cx="8327821" cy="824655"/>
            <a:chOff x="306077" y="6370959"/>
            <a:chExt cx="11844012" cy="1172842"/>
          </a:xfrm>
        </p:grpSpPr>
        <p:sp>
          <p:nvSpPr>
            <p:cNvPr id="27" name="Rectangle 26"/>
            <p:cNvSpPr/>
            <p:nvPr/>
          </p:nvSpPr>
          <p:spPr>
            <a:xfrm>
              <a:off x="1446467" y="6370961"/>
              <a:ext cx="10703622" cy="11728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noAutofit/>
            </a:bodyPr>
            <a:lstStyle/>
            <a:p>
              <a:pPr defTabSz="410751" latinLnBrk="1" hangingPunct="0"/>
              <a:r>
                <a:rPr lang="en-US" sz="2531" kern="0" dirty="0">
                  <a:solidFill>
                    <a:srgbClr val="000000"/>
                  </a:solidFill>
                  <a:sym typeface="Helvetica Light"/>
                </a:rPr>
                <a:t>Applying all techniques improves up to 100x.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06077" y="6370959"/>
              <a:ext cx="1179421" cy="1172841"/>
              <a:chOff x="306077" y="7136925"/>
              <a:chExt cx="1657579" cy="164833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264383" y="7136926"/>
                <a:ext cx="654447" cy="164833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5719" tIns="35719" rIns="35719" bIns="35719" numCol="1" spcCol="38100" rtlCol="0" anchor="ctr">
                <a:noAutofit/>
              </a:bodyPr>
              <a:lstStyle/>
              <a:p>
                <a:pPr defTabSz="410751" latinLnBrk="1" hangingPunct="0"/>
                <a:endParaRPr lang="en-US" sz="2531" kern="0" dirty="0">
                  <a:solidFill>
                    <a:srgbClr val="FFFFFF"/>
                  </a:solidFill>
                  <a:sym typeface="Helvetica Light"/>
                </a:endParaRPr>
              </a:p>
            </p:txBody>
          </p:sp>
          <p:pic>
            <p:nvPicPr>
              <p:cNvPr id="30" name="Picture 29" descr="info-512.png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50" t="9850" r="9357" b="9510"/>
              <a:stretch/>
            </p:blipFill>
            <p:spPr>
              <a:xfrm>
                <a:off x="306077" y="7136925"/>
                <a:ext cx="1657579" cy="1648332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49089325"/>
      </p:ext>
    </p:extLst>
  </p:cSld>
  <p:clrMapOvr>
    <a:masterClrMapping/>
  </p:clrMapOvr>
  <p:transition spd="med" advTm="191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4"/>
          <p:cNvSpPr>
            <a:spLocks noGrp="1"/>
          </p:cNvSpPr>
          <p:nvPr>
            <p:ph type="title"/>
          </p:nvPr>
        </p:nvSpPr>
        <p:spPr>
          <a:xfrm>
            <a:off x="145852" y="169664"/>
            <a:ext cx="6552753" cy="6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 rtl="0">
              <a:spcBef>
                <a:spcPct val="0"/>
              </a:spcBef>
            </a:pPr>
            <a:r>
              <a:rPr lang="en-US" sz="3000" b="1" kern="1200" dirty="0">
                <a:solidFill>
                  <a:schemeClr val="bg1"/>
                </a:solidFill>
                <a:latin typeface="Lucida Grande"/>
                <a:ea typeface="+mj-ea"/>
                <a:cs typeface="+mj-cs"/>
              </a:rPr>
              <a:t>Outline</a:t>
            </a:r>
            <a:endParaRPr sz="3000" b="1" kern="1200" dirty="0">
              <a:solidFill>
                <a:schemeClr val="bg1"/>
              </a:solidFill>
              <a:latin typeface="Lucida Grande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2719" y="2391101"/>
            <a:ext cx="4033656" cy="1942270"/>
            <a:chOff x="3626480" y="3224704"/>
            <a:chExt cx="5736755" cy="2762339"/>
          </a:xfrm>
        </p:grpSpPr>
        <p:sp>
          <p:nvSpPr>
            <p:cNvPr id="7" name="TextBox 6"/>
            <p:cNvSpPr txBox="1"/>
            <p:nvPr/>
          </p:nvSpPr>
          <p:spPr>
            <a:xfrm>
              <a:off x="3626480" y="5238165"/>
              <a:ext cx="4917586" cy="7488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953" kern="0" dirty="0">
                  <a:solidFill>
                    <a:srgbClr val="000000"/>
                  </a:solidFill>
                  <a:latin typeface="Helvetica"/>
                  <a:cs typeface="Helvetica"/>
                  <a:sym typeface="Helvetica Light"/>
                </a:rPr>
                <a:t>Experimental Result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35723" y="3224704"/>
              <a:ext cx="4292913" cy="7488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953" kern="0" dirty="0">
                  <a:solidFill>
                    <a:srgbClr val="000000"/>
                  </a:solidFill>
                  <a:latin typeface="Helvetica"/>
                  <a:cs typeface="Helvetica"/>
                  <a:sym typeface="Helvetica Light"/>
                </a:rPr>
                <a:t>System Overview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0870" y="4226964"/>
              <a:ext cx="5722365" cy="7488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953" kern="0" dirty="0">
                  <a:solidFill>
                    <a:srgbClr val="000000"/>
                  </a:solidFill>
                  <a:latin typeface="Helvetica"/>
                  <a:cs typeface="Helvetica"/>
                  <a:sym typeface="Helvetica Light"/>
                </a:rPr>
                <a:t>Materialization Tradeoff</a:t>
              </a:r>
            </a:p>
          </p:txBody>
        </p:sp>
      </p:grpSp>
      <p:pic>
        <p:nvPicPr>
          <p:cNvPr id="3" name="Picture 2" descr="arrow-34-51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18" y="2477898"/>
            <a:ext cx="386839" cy="386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2947988"/>
      </p:ext>
    </p:extLst>
  </p:cSld>
  <p:clrMapOvr>
    <a:masterClrMapping/>
  </p:clrMapOvr>
  <p:transition spd="med" advTm="1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Shape 1177"/>
          <p:cNvSpPr/>
          <p:nvPr/>
        </p:nvSpPr>
        <p:spPr>
          <a:xfrm>
            <a:off x="145851" y="169664"/>
            <a:ext cx="5929048" cy="6096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000" b="1" dirty="0">
                <a:solidFill>
                  <a:schemeClr val="bg1"/>
                </a:solidFill>
                <a:latin typeface="Lucida Grande"/>
                <a:ea typeface="+mj-ea"/>
                <a:cs typeface="+mj-cs"/>
                <a:sym typeface="Helvetica Light"/>
              </a:rPr>
              <a:t>System Overview</a:t>
            </a:r>
            <a:endParaRPr sz="3000" b="1" dirty="0">
              <a:solidFill>
                <a:schemeClr val="bg1"/>
              </a:solidFill>
              <a:latin typeface="Lucida Grande"/>
              <a:ea typeface="+mj-ea"/>
              <a:cs typeface="+mj-cs"/>
              <a:sym typeface="Helvetica Light"/>
            </a:endParaRPr>
          </a:p>
        </p:txBody>
      </p:sp>
      <p:sp>
        <p:nvSpPr>
          <p:cNvPr id="1180" name="Shape 1180"/>
          <p:cNvSpPr/>
          <p:nvPr/>
        </p:nvSpPr>
        <p:spPr>
          <a:xfrm>
            <a:off x="1222695" y="1394670"/>
            <a:ext cx="1317669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 u="sng"/>
            </a:lvl1pPr>
          </a:lstStyle>
          <a:p>
            <a:pPr algn="ctr" defTabSz="410751">
              <a:defRPr sz="1800" b="0" u="none"/>
            </a:pPr>
            <a:r>
              <a:rPr sz="2531" kern="0" dirty="0">
                <a:solidFill>
                  <a:sysClr val="windowText" lastClr="000000"/>
                </a:solidFill>
                <a:sym typeface="Helvetica Light"/>
              </a:rPr>
              <a:t>Program</a:t>
            </a:r>
          </a:p>
        </p:txBody>
      </p:sp>
      <p:sp>
        <p:nvSpPr>
          <p:cNvPr id="1181" name="Shape 1181"/>
          <p:cNvSpPr/>
          <p:nvPr/>
        </p:nvSpPr>
        <p:spPr>
          <a:xfrm>
            <a:off x="3628629" y="1397796"/>
            <a:ext cx="1949253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 u="sng"/>
            </a:lvl1pPr>
          </a:lstStyle>
          <a:p>
            <a:pPr algn="ctr" defTabSz="410751">
              <a:defRPr sz="1800" b="0" u="none"/>
            </a:pPr>
            <a:r>
              <a:rPr lang="en-US" sz="2531" kern="0" dirty="0">
                <a:solidFill>
                  <a:sysClr val="windowText" lastClr="000000"/>
                </a:solidFill>
                <a:sym typeface="Helvetica Light"/>
              </a:rPr>
              <a:t>Basic Blocks</a:t>
            </a:r>
            <a:endParaRPr sz="2531" kern="0" dirty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1182" name="Shape 1182"/>
          <p:cNvSpPr/>
          <p:nvPr/>
        </p:nvSpPr>
        <p:spPr>
          <a:xfrm>
            <a:off x="6349954" y="1394124"/>
            <a:ext cx="1986122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 u="sng"/>
            </a:lvl1pPr>
          </a:lstStyle>
          <a:p>
            <a:pPr algn="ctr" defTabSz="410751">
              <a:defRPr sz="1800" b="0" u="none"/>
            </a:pPr>
            <a:r>
              <a:rPr lang="en-US" sz="2531" kern="0" dirty="0">
                <a:solidFill>
                  <a:sysClr val="windowText" lastClr="000000"/>
                </a:solidFill>
                <a:sym typeface="Helvetica Light"/>
              </a:rPr>
              <a:t>R Operations</a:t>
            </a:r>
            <a:endParaRPr sz="2531" kern="0" dirty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1188" name="Shape 1188"/>
          <p:cNvSpPr/>
          <p:nvPr/>
        </p:nvSpPr>
        <p:spPr>
          <a:xfrm>
            <a:off x="3732477" y="4387453"/>
            <a:ext cx="1666228" cy="331183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sz="1266" kern="0" dirty="0">
                <a:sym typeface="Helvetica Light"/>
              </a:rPr>
              <a:t>BB: Step</a:t>
            </a:r>
            <a:r>
              <a:rPr lang="en-US" sz="1266" kern="0" dirty="0">
                <a:sym typeface="Helvetica Light"/>
              </a:rPr>
              <a:t>Add</a:t>
            </a:r>
            <a:endParaRPr sz="1266" kern="0" dirty="0">
              <a:sym typeface="Helvetica Light"/>
            </a:endParaRPr>
          </a:p>
        </p:txBody>
      </p:sp>
      <p:sp>
        <p:nvSpPr>
          <p:cNvPr id="1189" name="Shape 1189"/>
          <p:cNvSpPr/>
          <p:nvPr/>
        </p:nvSpPr>
        <p:spPr>
          <a:xfrm>
            <a:off x="3732478" y="4713938"/>
            <a:ext cx="1666228" cy="410766"/>
          </a:xfrm>
          <a:prstGeom prst="rect">
            <a:avLst/>
          </a:prstGeom>
          <a:solidFill>
            <a:srgbClr val="F39019">
              <a:alpha val="3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/>
            </a:lvl1pPr>
          </a:lstStyle>
          <a:p>
            <a:pPr algn="ctr" defTabSz="410751">
              <a:defRPr sz="1800"/>
            </a:pPr>
            <a:r>
              <a:rPr sz="1266" kern="0" dirty="0">
                <a:solidFill>
                  <a:sysClr val="windowText" lastClr="000000"/>
                </a:solidFill>
                <a:sym typeface="Helvetica Light"/>
              </a:rPr>
              <a:t>A, b,{f1, f2}</a:t>
            </a:r>
          </a:p>
        </p:txBody>
      </p:sp>
      <p:sp>
        <p:nvSpPr>
          <p:cNvPr id="1190" name="Shape 1190"/>
          <p:cNvSpPr/>
          <p:nvPr/>
        </p:nvSpPr>
        <p:spPr>
          <a:xfrm>
            <a:off x="3948897" y="3194688"/>
            <a:ext cx="1233390" cy="331183"/>
          </a:xfrm>
          <a:prstGeom prst="rect">
            <a:avLst/>
          </a:prstGeom>
          <a:solidFill>
            <a:srgbClr val="0365C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sz="1266" kern="0" dirty="0">
                <a:sym typeface="Helvetica Light"/>
              </a:rPr>
              <a:t>R: UNION</a:t>
            </a:r>
          </a:p>
        </p:txBody>
      </p:sp>
      <p:sp>
        <p:nvSpPr>
          <p:cNvPr id="1191" name="Shape 1191"/>
          <p:cNvSpPr/>
          <p:nvPr/>
        </p:nvSpPr>
        <p:spPr>
          <a:xfrm>
            <a:off x="5042062" y="3673462"/>
            <a:ext cx="580778" cy="56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73F9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sz="1266" kern="0">
                <a:sym typeface="Helvetica Light"/>
              </a:rPr>
              <a:t>fs3</a:t>
            </a:r>
          </a:p>
        </p:txBody>
      </p:sp>
      <p:sp>
        <p:nvSpPr>
          <p:cNvPr id="1192" name="Shape 1192"/>
          <p:cNvSpPr/>
          <p:nvPr/>
        </p:nvSpPr>
        <p:spPr>
          <a:xfrm>
            <a:off x="4275202" y="2451681"/>
            <a:ext cx="580778" cy="56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73F9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sz="1266" kern="0" dirty="0">
                <a:sym typeface="Helvetica Light"/>
              </a:rPr>
              <a:t>fs4</a:t>
            </a:r>
          </a:p>
        </p:txBody>
      </p:sp>
      <p:sp>
        <p:nvSpPr>
          <p:cNvPr id="1193" name="Shape 1193"/>
          <p:cNvSpPr/>
          <p:nvPr/>
        </p:nvSpPr>
        <p:spPr>
          <a:xfrm>
            <a:off x="4275202" y="3673462"/>
            <a:ext cx="580778" cy="56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73F9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sz="1266" kern="0">
                <a:sym typeface="Helvetica Light"/>
              </a:rPr>
              <a:t>fs2</a:t>
            </a:r>
          </a:p>
        </p:txBody>
      </p:sp>
      <p:sp>
        <p:nvSpPr>
          <p:cNvPr id="1194" name="Shape 1194"/>
          <p:cNvSpPr/>
          <p:nvPr/>
        </p:nvSpPr>
        <p:spPr>
          <a:xfrm>
            <a:off x="4275202" y="5282538"/>
            <a:ext cx="580778" cy="566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73F9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sz="1266" kern="0">
                <a:sym typeface="Helvetica Light"/>
              </a:rPr>
              <a:t>fs1</a:t>
            </a:r>
          </a:p>
        </p:txBody>
      </p:sp>
      <p:cxnSp>
        <p:nvCxnSpPr>
          <p:cNvPr id="1195" name="Connector 1195"/>
          <p:cNvCxnSpPr>
            <a:endCxn id="1189" idx="2"/>
          </p:cNvCxnSpPr>
          <p:nvPr/>
        </p:nvCxnSpPr>
        <p:spPr>
          <a:xfrm flipV="1">
            <a:off x="4565592" y="5124704"/>
            <a:ext cx="0" cy="157834"/>
          </a:xfrm>
          <a:prstGeom prst="straightConnector1">
            <a:avLst/>
          </a:prstGeom>
          <a:ln w="25400">
            <a:solidFill/>
            <a:miter lim="400000"/>
            <a:tailEnd type="arrow"/>
          </a:ln>
        </p:spPr>
      </p:cxnSp>
      <p:cxnSp>
        <p:nvCxnSpPr>
          <p:cNvPr id="1196" name="Connector 1196"/>
          <p:cNvCxnSpPr>
            <a:stCxn id="1188" idx="0"/>
          </p:cNvCxnSpPr>
          <p:nvPr/>
        </p:nvCxnSpPr>
        <p:spPr>
          <a:xfrm flipV="1">
            <a:off x="4565591" y="4239862"/>
            <a:ext cx="1" cy="147591"/>
          </a:xfrm>
          <a:prstGeom prst="straightConnector1">
            <a:avLst/>
          </a:prstGeom>
          <a:ln w="25400">
            <a:solidFill/>
            <a:miter lim="400000"/>
            <a:tailEnd type="arrow"/>
          </a:ln>
        </p:spPr>
      </p:cxnSp>
      <p:cxnSp>
        <p:nvCxnSpPr>
          <p:cNvPr id="1197" name="Connector 1197"/>
          <p:cNvCxnSpPr>
            <a:endCxn id="1190" idx="2"/>
          </p:cNvCxnSpPr>
          <p:nvPr/>
        </p:nvCxnSpPr>
        <p:spPr>
          <a:xfrm flipV="1">
            <a:off x="4565592" y="3525871"/>
            <a:ext cx="0" cy="147592"/>
          </a:xfrm>
          <a:prstGeom prst="straightConnector1">
            <a:avLst/>
          </a:prstGeom>
          <a:ln w="25400">
            <a:solidFill/>
            <a:miter lim="400000"/>
            <a:tailEnd type="arrow"/>
          </a:ln>
        </p:spPr>
      </p:cxnSp>
      <p:cxnSp>
        <p:nvCxnSpPr>
          <p:cNvPr id="1198" name="Connector 1198"/>
          <p:cNvCxnSpPr/>
          <p:nvPr/>
        </p:nvCxnSpPr>
        <p:spPr>
          <a:xfrm flipH="1" flipV="1">
            <a:off x="4695544" y="3525871"/>
            <a:ext cx="425304" cy="229873"/>
          </a:xfrm>
          <a:prstGeom prst="straightConnector1">
            <a:avLst/>
          </a:prstGeom>
          <a:ln w="25400">
            <a:solidFill/>
            <a:miter lim="400000"/>
            <a:tailEnd type="arrow"/>
          </a:ln>
        </p:spPr>
      </p:cxnSp>
      <p:grpSp>
        <p:nvGrpSpPr>
          <p:cNvPr id="1203" name="Group 1203"/>
          <p:cNvGrpSpPr/>
          <p:nvPr/>
        </p:nvGrpSpPr>
        <p:grpSpPr>
          <a:xfrm>
            <a:off x="419205" y="3357342"/>
            <a:ext cx="2924648" cy="1385961"/>
            <a:chOff x="0" y="0"/>
            <a:chExt cx="4159499" cy="1971143"/>
          </a:xfrm>
        </p:grpSpPr>
        <p:sp>
          <p:nvSpPr>
            <p:cNvPr id="1200" name="Shape 1200"/>
            <p:cNvSpPr/>
            <p:nvPr/>
          </p:nvSpPr>
          <p:spPr>
            <a:xfrm>
              <a:off x="247233" y="62682"/>
              <a:ext cx="3655343" cy="1846202"/>
            </a:xfrm>
            <a:prstGeom prst="rect">
              <a:avLst/>
            </a:prstGeom>
            <a:noFill/>
            <a:ln w="12700" cap="flat">
              <a:solidFill>
                <a:srgbClr val="A6AAA9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410751">
                <a:defRPr sz="1800"/>
              </a:pPr>
              <a:r>
                <a:rPr lang="en-US" sz="1687" kern="0" dirty="0">
                  <a:solidFill>
                    <a:sysClr val="windowText" lastClr="000000"/>
                  </a:solidFill>
                  <a:sym typeface="Helvetica Light"/>
                </a:rPr>
                <a:t>  </a:t>
              </a:r>
              <a:r>
                <a:rPr sz="1687" kern="0" dirty="0">
                  <a:solidFill>
                    <a:sysClr val="windowText" lastClr="000000"/>
                  </a:solidFill>
                  <a:sym typeface="Helvetica Light"/>
                </a:rPr>
                <a:t>A, b &lt;- DataSet(“file://...”)</a:t>
              </a:r>
            </a:p>
            <a:p>
              <a:pPr defTabSz="410751">
                <a:defRPr sz="1800"/>
              </a:pPr>
              <a:r>
                <a:rPr lang="en-US" sz="1687" kern="0" dirty="0">
                  <a:solidFill>
                    <a:sysClr val="windowText" lastClr="000000"/>
                  </a:solidFill>
                  <a:sym typeface="Helvetica Light"/>
                </a:rPr>
                <a:t>  </a:t>
              </a:r>
              <a:r>
                <a:rPr sz="1687" kern="0" dirty="0">
                  <a:solidFill>
                    <a:sysClr val="windowText" lastClr="000000"/>
                  </a:solidFill>
                  <a:sym typeface="Helvetica Light"/>
                </a:rPr>
                <a:t>fs1 &lt;- FeatureSet(f1, f2)</a:t>
              </a:r>
            </a:p>
            <a:p>
              <a:pPr defTabSz="410751">
                <a:defRPr sz="1800"/>
              </a:pPr>
              <a:r>
                <a:rPr lang="en-US" sz="1687" kern="0" dirty="0">
                  <a:solidFill>
                    <a:sysClr val="windowText" lastClr="000000"/>
                  </a:solidFill>
                  <a:sym typeface="Helvetica Light"/>
                </a:rPr>
                <a:t>  </a:t>
              </a:r>
              <a:r>
                <a:rPr sz="1687" kern="0" dirty="0">
                  <a:solidFill>
                    <a:sysClr val="windowText" lastClr="000000"/>
                  </a:solidFill>
                  <a:sym typeface="Helvetica Light"/>
                </a:rPr>
                <a:t>fs2 &lt;- </a:t>
              </a:r>
              <a:r>
                <a:rPr lang="en-US" sz="1687" kern="0" dirty="0">
                  <a:solidFill>
                    <a:sysClr val="windowText" lastClr="000000"/>
                  </a:solidFill>
                  <a:sym typeface="Helvetica Light"/>
                </a:rPr>
                <a:t>StepAdd</a:t>
              </a:r>
              <a:r>
                <a:rPr sz="1687" kern="0" dirty="0">
                  <a:solidFill>
                    <a:sysClr val="windowText" lastClr="000000"/>
                  </a:solidFill>
                  <a:sym typeface="Helvetica Light"/>
                </a:rPr>
                <a:t>(A, fs1)</a:t>
              </a:r>
            </a:p>
            <a:p>
              <a:pPr defTabSz="410751">
                <a:defRPr sz="1800"/>
              </a:pPr>
              <a:r>
                <a:rPr lang="en-US" sz="1687" kern="0" dirty="0">
                  <a:solidFill>
                    <a:sysClr val="windowText" lastClr="000000"/>
                  </a:solidFill>
                  <a:sym typeface="Helvetica Light"/>
                </a:rPr>
                <a:t>  </a:t>
              </a:r>
              <a:r>
                <a:rPr sz="1687" kern="0" dirty="0">
                  <a:solidFill>
                    <a:sysClr val="windowText" lastClr="000000"/>
                  </a:solidFill>
                  <a:sym typeface="Helvetica Light"/>
                </a:rPr>
                <a:t>fs3 &lt;- FeatureSet(f3)</a:t>
              </a:r>
            </a:p>
            <a:p>
              <a:pPr defTabSz="410751">
                <a:defRPr sz="1800"/>
              </a:pPr>
              <a:r>
                <a:rPr lang="en-US" sz="1687" kern="0" dirty="0">
                  <a:solidFill>
                    <a:sysClr val="windowText" lastClr="000000"/>
                  </a:solidFill>
                  <a:sym typeface="Helvetica Light"/>
                </a:rPr>
                <a:t>  </a:t>
              </a:r>
              <a:r>
                <a:rPr sz="1687" kern="0" dirty="0">
                  <a:solidFill>
                    <a:sysClr val="windowText" lastClr="000000"/>
                  </a:solidFill>
                  <a:sym typeface="Helvetica Light"/>
                </a:rPr>
                <a:t>fs4 &lt;- UNION(fs2, fs3)</a:t>
              </a:r>
            </a:p>
          </p:txBody>
        </p:sp>
        <p:sp>
          <p:nvSpPr>
            <p:cNvPr id="1201" name="Shape 1201"/>
            <p:cNvSpPr/>
            <p:nvPr/>
          </p:nvSpPr>
          <p:spPr>
            <a:xfrm>
              <a:off x="3902577" y="421"/>
              <a:ext cx="256922" cy="1970722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A6AAA9"/>
                  </a:solidFill>
                </a:defRPr>
              </a:pPr>
              <a:endParaRPr sz="1687" kern="0">
                <a:solidFill>
                  <a:srgbClr val="A6AAA9"/>
                </a:solidFill>
                <a:sym typeface="Helvetica Light"/>
              </a:endParaRPr>
            </a:p>
          </p:txBody>
        </p:sp>
        <p:sp>
          <p:nvSpPr>
            <p:cNvPr id="1202" name="Shape 1202"/>
            <p:cNvSpPr/>
            <p:nvPr/>
          </p:nvSpPr>
          <p:spPr>
            <a:xfrm>
              <a:off x="0" y="0"/>
              <a:ext cx="256921" cy="1968500"/>
            </a:xfrm>
            <a:prstGeom prst="rect">
              <a:avLst/>
            </a:prstGeom>
            <a:solidFill>
              <a:srgbClr val="A6AAA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A6AAA9"/>
                  </a:solidFill>
                </a:defRPr>
              </a:pPr>
              <a:endParaRPr sz="1687" kern="0">
                <a:solidFill>
                  <a:srgbClr val="A6AAA9"/>
                </a:solidFill>
                <a:sym typeface="Helvetica Light"/>
              </a:endParaRPr>
            </a:p>
          </p:txBody>
        </p:sp>
      </p:grpSp>
      <p:grpSp>
        <p:nvGrpSpPr>
          <p:cNvPr id="1207" name="Group 1207"/>
          <p:cNvGrpSpPr/>
          <p:nvPr/>
        </p:nvGrpSpPr>
        <p:grpSpPr>
          <a:xfrm>
            <a:off x="412221" y="3684951"/>
            <a:ext cx="2923800" cy="483773"/>
            <a:chOff x="0" y="0"/>
            <a:chExt cx="4158292" cy="688032"/>
          </a:xfrm>
        </p:grpSpPr>
        <p:sp>
          <p:nvSpPr>
            <p:cNvPr id="1204" name="Shape 1204"/>
            <p:cNvSpPr/>
            <p:nvPr/>
          </p:nvSpPr>
          <p:spPr>
            <a:xfrm>
              <a:off x="222795" y="0"/>
              <a:ext cx="3677820" cy="688033"/>
            </a:xfrm>
            <a:prstGeom prst="rect">
              <a:avLst/>
            </a:prstGeom>
            <a:solidFill>
              <a:srgbClr val="F39019">
                <a:alpha val="3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</a:defRPr>
              </a:pPr>
              <a:endParaRPr sz="1687" kern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205" name="Shape 1205"/>
            <p:cNvSpPr/>
            <p:nvPr/>
          </p:nvSpPr>
          <p:spPr>
            <a:xfrm>
              <a:off x="3902577" y="0"/>
              <a:ext cx="255716" cy="688033"/>
            </a:xfrm>
            <a:prstGeom prst="rect">
              <a:avLst/>
            </a:prstGeom>
            <a:solidFill>
              <a:srgbClr val="F390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</a:defRPr>
              </a:pPr>
              <a:endParaRPr sz="1687" kern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206" name="Shape 1206"/>
            <p:cNvSpPr/>
            <p:nvPr/>
          </p:nvSpPr>
          <p:spPr>
            <a:xfrm>
              <a:off x="0" y="0"/>
              <a:ext cx="255715" cy="688033"/>
            </a:xfrm>
            <a:prstGeom prst="rect">
              <a:avLst/>
            </a:prstGeom>
            <a:solidFill>
              <a:srgbClr val="F3901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</a:defRPr>
              </a:pPr>
              <a:endParaRPr sz="1687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211" name="Group 1211"/>
          <p:cNvGrpSpPr/>
          <p:nvPr/>
        </p:nvGrpSpPr>
        <p:grpSpPr>
          <a:xfrm>
            <a:off x="413242" y="4187691"/>
            <a:ext cx="2923800" cy="483773"/>
            <a:chOff x="0" y="0"/>
            <a:chExt cx="4158292" cy="688032"/>
          </a:xfrm>
        </p:grpSpPr>
        <p:sp>
          <p:nvSpPr>
            <p:cNvPr id="1208" name="Shape 1208"/>
            <p:cNvSpPr/>
            <p:nvPr/>
          </p:nvSpPr>
          <p:spPr>
            <a:xfrm>
              <a:off x="222795" y="0"/>
              <a:ext cx="3677820" cy="688033"/>
            </a:xfrm>
            <a:prstGeom prst="rect">
              <a:avLst/>
            </a:prstGeom>
            <a:solidFill>
              <a:srgbClr val="51A7F9">
                <a:alpha val="37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</a:defRPr>
              </a:pPr>
              <a:endParaRPr sz="1687" kern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209" name="Shape 1209"/>
            <p:cNvSpPr/>
            <p:nvPr/>
          </p:nvSpPr>
          <p:spPr>
            <a:xfrm>
              <a:off x="3902577" y="0"/>
              <a:ext cx="255716" cy="688033"/>
            </a:xfrm>
            <a:prstGeom prst="rect">
              <a:avLst/>
            </a:prstGeom>
            <a:solidFill>
              <a:srgbClr val="164F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</a:defRPr>
              </a:pPr>
              <a:endParaRPr sz="1687" kern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1210" name="Shape 1210"/>
            <p:cNvSpPr/>
            <p:nvPr/>
          </p:nvSpPr>
          <p:spPr>
            <a:xfrm>
              <a:off x="0" y="0"/>
              <a:ext cx="255715" cy="688033"/>
            </a:xfrm>
            <a:prstGeom prst="rect">
              <a:avLst/>
            </a:prstGeom>
            <a:solidFill>
              <a:srgbClr val="164F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>
                  <a:solidFill>
                    <a:srgbClr val="FFFFFF"/>
                  </a:solidFill>
                </a:defRPr>
              </a:pPr>
              <a:endParaRPr sz="1687" kern="0"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35038" y="2442047"/>
            <a:ext cx="2415953" cy="3526504"/>
            <a:chOff x="6135038" y="2442047"/>
            <a:chExt cx="2415953" cy="3526504"/>
          </a:xfrm>
        </p:grpSpPr>
        <p:grpSp>
          <p:nvGrpSpPr>
            <p:cNvPr id="1256" name="Group 1256"/>
            <p:cNvGrpSpPr/>
            <p:nvPr/>
          </p:nvGrpSpPr>
          <p:grpSpPr>
            <a:xfrm>
              <a:off x="6135038" y="2442047"/>
              <a:ext cx="2415953" cy="3526504"/>
              <a:chOff x="0" y="0"/>
              <a:chExt cx="3436019" cy="5015469"/>
            </a:xfrm>
          </p:grpSpPr>
          <p:sp>
            <p:nvSpPr>
              <p:cNvPr id="1218" name="Shape 1218"/>
              <p:cNvSpPr/>
              <p:nvPr/>
            </p:nvSpPr>
            <p:spPr>
              <a:xfrm>
                <a:off x="60196" y="3861729"/>
                <a:ext cx="1754155" cy="471015"/>
              </a:xfrm>
              <a:prstGeom prst="rect">
                <a:avLst/>
              </a:prstGeom>
              <a:solidFill>
                <a:srgbClr val="0365C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</a:defRPr>
                </a:lvl1pPr>
              </a:lstStyle>
              <a:p>
                <a:pPr algn="ctr" defTabSz="410751">
                  <a:defRPr sz="1800" b="0">
                    <a:solidFill>
                      <a:srgbClr val="000000"/>
                    </a:solidFill>
                  </a:defRPr>
                </a:pPr>
                <a:r>
                  <a:rPr sz="1266" kern="0">
                    <a:sym typeface="Helvetica Light"/>
                  </a:rPr>
                  <a:t>R: QR(A)</a:t>
                </a:r>
              </a:p>
            </p:txBody>
          </p:sp>
          <p:grpSp>
            <p:nvGrpSpPr>
              <p:cNvPr id="1221" name="Group 1221"/>
              <p:cNvGrpSpPr/>
              <p:nvPr/>
            </p:nvGrpSpPr>
            <p:grpSpPr>
              <a:xfrm>
                <a:off x="392617" y="3242695"/>
                <a:ext cx="484766" cy="471015"/>
                <a:chOff x="0" y="0"/>
                <a:chExt cx="484765" cy="471014"/>
              </a:xfrm>
            </p:grpSpPr>
            <p:sp>
              <p:nvSpPr>
                <p:cNvPr id="1219" name="Shape 1219"/>
                <p:cNvSpPr/>
                <p:nvPr/>
              </p:nvSpPr>
              <p:spPr>
                <a:xfrm>
                  <a:off x="0" y="0"/>
                  <a:ext cx="484766" cy="471015"/>
                </a:xfrm>
                <a:prstGeom prst="roundRect">
                  <a:avLst>
                    <a:gd name="adj" fmla="val 18207"/>
                  </a:avLst>
                </a:prstGeom>
                <a:solidFill>
                  <a:srgbClr val="00882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10751">
                    <a:defRPr sz="2400"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687" b="1" kern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endParaRPr>
                </a:p>
              </p:txBody>
            </p:sp>
            <p:pic>
              <p:nvPicPr>
                <p:cNvPr id="1220" name="pasted-image.pdf"/>
                <p:cNvPicPr/>
                <p:nvPr/>
              </p:nvPicPr>
              <p:blipFill>
                <a:blip r:embed="rId4">
                  <a:extLst/>
                </a:blip>
                <a:stretch>
                  <a:fillRect/>
                </a:stretch>
              </p:blipFill>
              <p:spPr>
                <a:xfrm>
                  <a:off x="137290" y="94034"/>
                  <a:ext cx="279401" cy="3048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224" name="Group 1224"/>
              <p:cNvGrpSpPr/>
              <p:nvPr/>
            </p:nvGrpSpPr>
            <p:grpSpPr>
              <a:xfrm>
                <a:off x="997163" y="3252235"/>
                <a:ext cx="484766" cy="471016"/>
                <a:chOff x="0" y="0"/>
                <a:chExt cx="484765" cy="471014"/>
              </a:xfrm>
            </p:grpSpPr>
            <p:sp>
              <p:nvSpPr>
                <p:cNvPr id="1222" name="Shape 1222"/>
                <p:cNvSpPr/>
                <p:nvPr/>
              </p:nvSpPr>
              <p:spPr>
                <a:xfrm>
                  <a:off x="0" y="0"/>
                  <a:ext cx="484766" cy="471015"/>
                </a:xfrm>
                <a:prstGeom prst="roundRect">
                  <a:avLst>
                    <a:gd name="adj" fmla="val 18207"/>
                  </a:avLst>
                </a:prstGeom>
                <a:solidFill>
                  <a:srgbClr val="00882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10751">
                    <a:defRPr sz="2400"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687" b="1" kern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endParaRPr>
                </a:p>
              </p:txBody>
            </p:sp>
            <p:pic>
              <p:nvPicPr>
                <p:cNvPr id="1223" name="pasted-image.pdf"/>
                <p:cNvPicPr/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126587" y="66702"/>
                  <a:ext cx="279401" cy="2794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227" name="Group 1227"/>
              <p:cNvGrpSpPr/>
              <p:nvPr/>
            </p:nvGrpSpPr>
            <p:grpSpPr>
              <a:xfrm>
                <a:off x="669490" y="4544453"/>
                <a:ext cx="484766" cy="471016"/>
                <a:chOff x="0" y="0"/>
                <a:chExt cx="484765" cy="471014"/>
              </a:xfrm>
            </p:grpSpPr>
            <p:sp>
              <p:nvSpPr>
                <p:cNvPr id="1225" name="Shape 1225"/>
                <p:cNvSpPr/>
                <p:nvPr/>
              </p:nvSpPr>
              <p:spPr>
                <a:xfrm>
                  <a:off x="0" y="0"/>
                  <a:ext cx="484766" cy="471015"/>
                </a:xfrm>
                <a:prstGeom prst="roundRect">
                  <a:avLst>
                    <a:gd name="adj" fmla="val 18207"/>
                  </a:avLst>
                </a:prstGeom>
                <a:solidFill>
                  <a:srgbClr val="00882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10751">
                    <a:defRPr sz="2400"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687" b="1" kern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endParaRPr>
                </a:p>
              </p:txBody>
            </p:sp>
            <p:pic>
              <p:nvPicPr>
                <p:cNvPr id="1226" name="pasted-image.pdf"/>
                <p:cNvPicPr/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133450" y="79011"/>
                  <a:ext cx="241301" cy="2794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228" name="Shape 1228"/>
              <p:cNvSpPr/>
              <p:nvPr/>
            </p:nvSpPr>
            <p:spPr>
              <a:xfrm>
                <a:off x="180186" y="1963177"/>
                <a:ext cx="3062214" cy="471015"/>
              </a:xfrm>
              <a:prstGeom prst="rect">
                <a:avLst/>
              </a:prstGeom>
              <a:solidFill>
                <a:srgbClr val="0365C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>
                  <a:defRPr sz="2400" b="1">
                    <a:solidFill>
                      <a:srgbClr val="FFFFFF"/>
                    </a:solidFill>
                  </a:defRPr>
                </a:lvl1pPr>
              </a:lstStyle>
              <a:p>
                <a:pPr defTabSz="410751">
                  <a:defRPr sz="1800" b="0">
                    <a:solidFill>
                      <a:srgbClr val="000000"/>
                    </a:solidFill>
                  </a:defRPr>
                </a:pPr>
                <a:r>
                  <a:rPr sz="1266" kern="0">
                    <a:sym typeface="Helvetica Light"/>
                  </a:rPr>
                  <a:t>R:          </a:t>
                </a:r>
              </a:p>
            </p:txBody>
          </p:sp>
          <p:sp>
            <p:nvSpPr>
              <p:cNvPr id="1229" name="Shape 1229"/>
              <p:cNvSpPr/>
              <p:nvPr/>
            </p:nvSpPr>
            <p:spPr>
              <a:xfrm>
                <a:off x="180186" y="2500274"/>
                <a:ext cx="3062214" cy="471016"/>
              </a:xfrm>
              <a:prstGeom prst="rect">
                <a:avLst/>
              </a:prstGeom>
              <a:solidFill>
                <a:srgbClr val="0365C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 algn="l">
                  <a:defRPr sz="2400" b="1">
                    <a:solidFill>
                      <a:srgbClr val="FFFFFF"/>
                    </a:solidFill>
                  </a:defRPr>
                </a:lvl1pPr>
              </a:lstStyle>
              <a:p>
                <a:pPr defTabSz="410751">
                  <a:defRPr sz="1800" b="0">
                    <a:solidFill>
                      <a:srgbClr val="000000"/>
                    </a:solidFill>
                  </a:defRPr>
                </a:pPr>
                <a:r>
                  <a:rPr sz="1266" kern="0">
                    <a:sym typeface="Helvetica Light"/>
                  </a:rPr>
                  <a:t>R:          </a:t>
                </a:r>
              </a:p>
            </p:txBody>
          </p:sp>
          <p:grpSp>
            <p:nvGrpSpPr>
              <p:cNvPr id="1232" name="Group 1232"/>
              <p:cNvGrpSpPr/>
              <p:nvPr/>
            </p:nvGrpSpPr>
            <p:grpSpPr>
              <a:xfrm>
                <a:off x="2281763" y="4544453"/>
                <a:ext cx="484766" cy="471016"/>
                <a:chOff x="0" y="0"/>
                <a:chExt cx="484765" cy="471014"/>
              </a:xfrm>
            </p:grpSpPr>
            <p:sp>
              <p:nvSpPr>
                <p:cNvPr id="1230" name="Shape 1230"/>
                <p:cNvSpPr/>
                <p:nvPr/>
              </p:nvSpPr>
              <p:spPr>
                <a:xfrm>
                  <a:off x="0" y="0"/>
                  <a:ext cx="484766" cy="471015"/>
                </a:xfrm>
                <a:prstGeom prst="roundRect">
                  <a:avLst>
                    <a:gd name="adj" fmla="val 18207"/>
                  </a:avLst>
                </a:prstGeom>
                <a:solidFill>
                  <a:srgbClr val="00882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10751">
                    <a:defRPr sz="2400"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687" b="1" kern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endParaRPr>
                </a:p>
              </p:txBody>
            </p:sp>
            <p:pic>
              <p:nvPicPr>
                <p:cNvPr id="1231" name="pasted-image.pdf"/>
                <p:cNvPicPr/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165690" y="100078"/>
                  <a:ext cx="152401" cy="2794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233" name="Shape 1233"/>
              <p:cNvSpPr/>
              <p:nvPr/>
            </p:nvSpPr>
            <p:spPr>
              <a:xfrm>
                <a:off x="0" y="1818326"/>
                <a:ext cx="3436019" cy="1270001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751">
                  <a:defRPr sz="2400">
                    <a:solidFill>
                      <a:srgbClr val="FFFFFF"/>
                    </a:solidFill>
                  </a:defRPr>
                </a:pPr>
                <a:endParaRPr sz="1687" kern="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34" name="Shape 1234"/>
              <p:cNvSpPr/>
              <p:nvPr/>
            </p:nvSpPr>
            <p:spPr>
              <a:xfrm>
                <a:off x="932609" y="1383426"/>
                <a:ext cx="1570802" cy="3796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2400"/>
                </a:lvl1pPr>
              </a:lstStyle>
              <a:p>
                <a:pPr algn="ctr" defTabSz="410751">
                  <a:defRPr sz="1800"/>
                </a:pPr>
                <a:r>
                  <a:rPr sz="1266" kern="0">
                    <a:solidFill>
                      <a:sysClr val="windowText" lastClr="000000"/>
                    </a:solidFill>
                    <a:sym typeface="Helvetica Light"/>
                  </a:rPr>
                  <a:t>Run in Parallel</a:t>
                </a:r>
              </a:p>
            </p:txBody>
          </p:sp>
          <p:sp>
            <p:nvSpPr>
              <p:cNvPr id="1235" name="Shape 1235"/>
              <p:cNvSpPr/>
              <p:nvPr/>
            </p:nvSpPr>
            <p:spPr>
              <a:xfrm>
                <a:off x="0" y="1340863"/>
                <a:ext cx="3436019" cy="464764"/>
              </a:xfrm>
              <a:prstGeom prst="rect">
                <a:avLst/>
              </a:prstGeom>
              <a:noFill/>
              <a:ln w="12700" cap="flat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751">
                  <a:defRPr sz="2400">
                    <a:solidFill>
                      <a:srgbClr val="FFFFFF"/>
                    </a:solidFill>
                  </a:defRPr>
                </a:pPr>
                <a:endParaRPr sz="1687" kern="0">
                  <a:solidFill>
                    <a:srgbClr val="FFFFFF"/>
                  </a:solidFill>
                  <a:sym typeface="Helvetica Light"/>
                </a:endParaRPr>
              </a:p>
            </p:txBody>
          </p:sp>
          <p:grpSp>
            <p:nvGrpSpPr>
              <p:cNvPr id="1238" name="Group 1238"/>
              <p:cNvGrpSpPr/>
              <p:nvPr/>
            </p:nvGrpSpPr>
            <p:grpSpPr>
              <a:xfrm>
                <a:off x="2761448" y="674118"/>
                <a:ext cx="484766" cy="471016"/>
                <a:chOff x="0" y="0"/>
                <a:chExt cx="484765" cy="471014"/>
              </a:xfrm>
            </p:grpSpPr>
            <p:sp>
              <p:nvSpPr>
                <p:cNvPr id="1236" name="Shape 1236"/>
                <p:cNvSpPr/>
                <p:nvPr/>
              </p:nvSpPr>
              <p:spPr>
                <a:xfrm>
                  <a:off x="0" y="0"/>
                  <a:ext cx="484766" cy="471015"/>
                </a:xfrm>
                <a:prstGeom prst="roundRect">
                  <a:avLst>
                    <a:gd name="adj" fmla="val 18207"/>
                  </a:avLst>
                </a:prstGeom>
                <a:solidFill>
                  <a:srgbClr val="00882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10751">
                    <a:defRPr sz="2400"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687" b="1" kern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endParaRPr>
                </a:p>
              </p:txBody>
            </p:sp>
            <p:pic>
              <p:nvPicPr>
                <p:cNvPr id="1237" name="pasted-image.pdf"/>
                <p:cNvPicPr/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>
                  <a:off x="19022" y="52298"/>
                  <a:ext cx="457201" cy="3302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grpSp>
            <p:nvGrpSpPr>
              <p:cNvPr id="1241" name="Group 1241"/>
              <p:cNvGrpSpPr/>
              <p:nvPr/>
            </p:nvGrpSpPr>
            <p:grpSpPr>
              <a:xfrm>
                <a:off x="1475626" y="674118"/>
                <a:ext cx="484767" cy="471016"/>
                <a:chOff x="0" y="0"/>
                <a:chExt cx="484765" cy="471014"/>
              </a:xfrm>
            </p:grpSpPr>
            <p:sp>
              <p:nvSpPr>
                <p:cNvPr id="1239" name="Shape 1239"/>
                <p:cNvSpPr/>
                <p:nvPr/>
              </p:nvSpPr>
              <p:spPr>
                <a:xfrm>
                  <a:off x="0" y="0"/>
                  <a:ext cx="484766" cy="471015"/>
                </a:xfrm>
                <a:prstGeom prst="roundRect">
                  <a:avLst>
                    <a:gd name="adj" fmla="val 18207"/>
                  </a:avLst>
                </a:prstGeom>
                <a:solidFill>
                  <a:srgbClr val="00882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10751">
                    <a:defRPr sz="2400"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687" b="1" kern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endParaRPr>
                </a:p>
              </p:txBody>
            </p:sp>
            <p:pic>
              <p:nvPicPr>
                <p:cNvPr id="1240" name="pasted-image.pdf"/>
                <p:cNvPicPr/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>
                  <a:off x="21877" y="32316"/>
                  <a:ext cx="457201" cy="3302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242" name="Shape 1242"/>
              <p:cNvSpPr/>
              <p:nvPr/>
            </p:nvSpPr>
            <p:spPr>
              <a:xfrm>
                <a:off x="1487353" y="12699"/>
                <a:ext cx="1754156" cy="471016"/>
              </a:xfrm>
              <a:prstGeom prst="rect">
                <a:avLst/>
              </a:prstGeom>
              <a:solidFill>
                <a:srgbClr val="0365C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noAutofit/>
              </a:bodyPr>
              <a:lstStyle>
                <a:lvl1pPr>
                  <a:defRPr sz="2400" b="1">
                    <a:solidFill>
                      <a:srgbClr val="FFFFFF"/>
                    </a:solidFill>
                  </a:defRPr>
                </a:lvl1pPr>
              </a:lstStyle>
              <a:p>
                <a:pPr algn="ctr" defTabSz="410751">
                  <a:defRPr sz="1800" b="0">
                    <a:solidFill>
                      <a:srgbClr val="000000"/>
                    </a:solidFill>
                  </a:defRPr>
                </a:pPr>
                <a:r>
                  <a:rPr sz="1266" kern="0">
                    <a:sym typeface="Helvetica Light"/>
                  </a:rPr>
                  <a:t>R: UNION</a:t>
                </a:r>
              </a:p>
            </p:txBody>
          </p:sp>
          <p:grpSp>
            <p:nvGrpSpPr>
              <p:cNvPr id="1245" name="Group 1245"/>
              <p:cNvGrpSpPr/>
              <p:nvPr/>
            </p:nvGrpSpPr>
            <p:grpSpPr>
              <a:xfrm>
                <a:off x="286866" y="0"/>
                <a:ext cx="484766" cy="471015"/>
                <a:chOff x="0" y="0"/>
                <a:chExt cx="484765" cy="471014"/>
              </a:xfrm>
            </p:grpSpPr>
            <p:sp>
              <p:nvSpPr>
                <p:cNvPr id="1243" name="Shape 1243"/>
                <p:cNvSpPr/>
                <p:nvPr/>
              </p:nvSpPr>
              <p:spPr>
                <a:xfrm>
                  <a:off x="0" y="0"/>
                  <a:ext cx="484766" cy="471015"/>
                </a:xfrm>
                <a:prstGeom prst="roundRect">
                  <a:avLst>
                    <a:gd name="adj" fmla="val 18207"/>
                  </a:avLst>
                </a:prstGeom>
                <a:solidFill>
                  <a:srgbClr val="00882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algn="ctr" defTabSz="410751">
                    <a:defRPr sz="2400" b="1">
                      <a:solidFill>
                        <a:srgbClr val="FFFFFF"/>
                      </a:solidFill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 sz="1687" b="1" kern="0">
                    <a:solidFill>
                      <a:srgbClr val="FFFFFF"/>
                    </a:solidFill>
                    <a:latin typeface="Helvetica"/>
                    <a:ea typeface="Helvetica"/>
                    <a:cs typeface="Helvetica"/>
                    <a:sym typeface="Helvetica"/>
                  </a:endParaRPr>
                </a:p>
              </p:txBody>
            </p:sp>
            <p:pic>
              <p:nvPicPr>
                <p:cNvPr id="1244" name="pasted-image.pdf"/>
                <p:cNvPicPr/>
                <p:nvPr/>
              </p:nvPicPr>
              <p:blipFill>
                <a:blip r:embed="rId10">
                  <a:extLst/>
                </a:blip>
                <a:stretch>
                  <a:fillRect/>
                </a:stretch>
              </p:blipFill>
              <p:spPr>
                <a:xfrm>
                  <a:off x="22637" y="48995"/>
                  <a:ext cx="457201" cy="33020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261" name="Shape 1261"/>
              <p:cNvSpPr/>
              <p:nvPr/>
            </p:nvSpPr>
            <p:spPr>
              <a:xfrm>
                <a:off x="937273" y="4332819"/>
                <a:ext cx="1" cy="2234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200" y="14400"/>
                      <a:pt x="14400" y="720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/>
              <a:lstStyle/>
              <a:p>
                <a:pPr algn="ctr" defTabSz="410751"/>
                <a:endParaRPr sz="2531" kern="0">
                  <a:solidFill>
                    <a:sysClr val="windowText" lastClr="000000"/>
                  </a:solidFill>
                  <a:sym typeface="Helvetica Light"/>
                </a:endParaRPr>
              </a:p>
            </p:txBody>
          </p:sp>
          <p:sp>
            <p:nvSpPr>
              <p:cNvPr id="1262" name="Shape 1262"/>
              <p:cNvSpPr/>
              <p:nvPr/>
            </p:nvSpPr>
            <p:spPr>
              <a:xfrm>
                <a:off x="2525621" y="3096288"/>
                <a:ext cx="9075" cy="1448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200" y="14400"/>
                      <a:pt x="14400" y="720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/>
              <a:lstStyle/>
              <a:p>
                <a:pPr algn="ctr" defTabSz="410751"/>
                <a:endParaRPr sz="2531" kern="0">
                  <a:solidFill>
                    <a:sysClr val="windowText" lastClr="000000"/>
                  </a:solidFill>
                  <a:sym typeface="Helvetica Light"/>
                </a:endParaRPr>
              </a:p>
            </p:txBody>
          </p:sp>
          <p:sp>
            <p:nvSpPr>
              <p:cNvPr id="1263" name="Shape 1263"/>
              <p:cNvSpPr/>
              <p:nvPr/>
            </p:nvSpPr>
            <p:spPr>
              <a:xfrm>
                <a:off x="631300" y="3703330"/>
                <a:ext cx="3701" cy="151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200" y="14400"/>
                      <a:pt x="14400" y="720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/>
              <a:lstStyle/>
              <a:p>
                <a:pPr algn="ctr" defTabSz="410751"/>
                <a:endParaRPr sz="2531" kern="0">
                  <a:solidFill>
                    <a:sysClr val="windowText" lastClr="000000"/>
                  </a:solidFill>
                  <a:sym typeface="Helvetica Light"/>
                </a:endParaRPr>
              </a:p>
            </p:txBody>
          </p:sp>
          <p:sp>
            <p:nvSpPr>
              <p:cNvPr id="1264" name="Shape 1264"/>
              <p:cNvSpPr/>
              <p:nvPr/>
            </p:nvSpPr>
            <p:spPr>
              <a:xfrm>
                <a:off x="1240526" y="3710101"/>
                <a:ext cx="3700" cy="151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200" y="14400"/>
                      <a:pt x="14400" y="720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/>
              <a:lstStyle/>
              <a:p>
                <a:pPr algn="ctr" defTabSz="410751"/>
                <a:endParaRPr sz="2531" kern="0">
                  <a:solidFill>
                    <a:sysClr val="windowText" lastClr="000000"/>
                  </a:solidFill>
                  <a:sym typeface="Helvetica Light"/>
                </a:endParaRPr>
              </a:p>
            </p:txBody>
          </p:sp>
          <p:sp>
            <p:nvSpPr>
              <p:cNvPr id="1265" name="Shape 1265"/>
              <p:cNvSpPr/>
              <p:nvPr/>
            </p:nvSpPr>
            <p:spPr>
              <a:xfrm>
                <a:off x="635980" y="3066860"/>
                <a:ext cx="3700" cy="151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200" y="14400"/>
                      <a:pt x="14400" y="720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/>
              <a:lstStyle/>
              <a:p>
                <a:pPr algn="ctr" defTabSz="410751"/>
                <a:endParaRPr sz="2531" kern="0">
                  <a:solidFill>
                    <a:sysClr val="windowText" lastClr="000000"/>
                  </a:solidFill>
                  <a:sym typeface="Helvetica Light"/>
                </a:endParaRPr>
              </a:p>
            </p:txBody>
          </p:sp>
          <p:sp>
            <p:nvSpPr>
              <p:cNvPr id="1266" name="Shape 1266"/>
              <p:cNvSpPr/>
              <p:nvPr/>
            </p:nvSpPr>
            <p:spPr>
              <a:xfrm>
                <a:off x="1240526" y="3066860"/>
                <a:ext cx="3700" cy="151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200" y="14400"/>
                      <a:pt x="14400" y="720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/>
              <a:lstStyle/>
              <a:p>
                <a:pPr algn="ctr" defTabSz="410751"/>
                <a:endParaRPr sz="2531" kern="0">
                  <a:solidFill>
                    <a:sysClr val="windowText" lastClr="000000"/>
                  </a:solidFill>
                  <a:sym typeface="Helvetica Light"/>
                </a:endParaRPr>
              </a:p>
            </p:txBody>
          </p:sp>
          <p:sp>
            <p:nvSpPr>
              <p:cNvPr id="1267" name="Shape 1267"/>
              <p:cNvSpPr/>
              <p:nvPr/>
            </p:nvSpPr>
            <p:spPr>
              <a:xfrm>
                <a:off x="1718990" y="1139382"/>
                <a:ext cx="3700" cy="151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200" y="14400"/>
                      <a:pt x="14400" y="720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/>
              <a:lstStyle/>
              <a:p>
                <a:pPr algn="ctr" defTabSz="410751"/>
                <a:endParaRPr sz="2531" kern="0">
                  <a:solidFill>
                    <a:sysClr val="windowText" lastClr="000000"/>
                  </a:solidFill>
                  <a:sym typeface="Helvetica Light"/>
                </a:endParaRPr>
              </a:p>
            </p:txBody>
          </p:sp>
          <p:sp>
            <p:nvSpPr>
              <p:cNvPr id="1268" name="Shape 1268"/>
              <p:cNvSpPr/>
              <p:nvPr/>
            </p:nvSpPr>
            <p:spPr>
              <a:xfrm>
                <a:off x="1718990" y="478081"/>
                <a:ext cx="3700" cy="151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200" y="14400"/>
                      <a:pt x="14400" y="720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/>
              <a:lstStyle/>
              <a:p>
                <a:pPr algn="ctr" defTabSz="410751"/>
                <a:endParaRPr sz="2531" kern="0">
                  <a:solidFill>
                    <a:sysClr val="windowText" lastClr="000000"/>
                  </a:solidFill>
                  <a:sym typeface="Helvetica Light"/>
                </a:endParaRPr>
              </a:p>
            </p:txBody>
          </p:sp>
          <p:sp>
            <p:nvSpPr>
              <p:cNvPr id="1269" name="Shape 1269"/>
              <p:cNvSpPr/>
              <p:nvPr/>
            </p:nvSpPr>
            <p:spPr>
              <a:xfrm>
                <a:off x="3004811" y="477701"/>
                <a:ext cx="3700" cy="1512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200" y="14400"/>
                      <a:pt x="14400" y="7200"/>
                      <a:pt x="2160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/>
              <a:lstStyle/>
              <a:p>
                <a:pPr algn="ctr" defTabSz="410751"/>
                <a:endParaRPr sz="2531" kern="0">
                  <a:solidFill>
                    <a:sysClr val="windowText" lastClr="000000"/>
                  </a:solidFill>
                  <a:sym typeface="Helvetica Light"/>
                </a:endParaRPr>
              </a:p>
            </p:txBody>
          </p:sp>
          <p:sp>
            <p:nvSpPr>
              <p:cNvPr id="1270" name="Shape 1270"/>
              <p:cNvSpPr/>
              <p:nvPr/>
            </p:nvSpPr>
            <p:spPr>
              <a:xfrm>
                <a:off x="771451" y="237183"/>
                <a:ext cx="715903" cy="49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4400" y="14400"/>
                      <a:pt x="7200" y="7200"/>
                      <a:pt x="0" y="0"/>
                    </a:cubicBezTo>
                  </a:path>
                </a:pathLst>
              </a:cu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arrow" w="med" len="med"/>
              </a:ln>
              <a:effectLst/>
            </p:spPr>
            <p:txBody>
              <a:bodyPr/>
              <a:lstStyle/>
              <a:p>
                <a:pPr algn="ctr" defTabSz="410751"/>
                <a:endParaRPr sz="2531" kern="0">
                  <a:solidFill>
                    <a:sysClr val="windowText" lastClr="000000"/>
                  </a:solidFill>
                  <a:sym typeface="Helvetica Light"/>
                </a:endParaRPr>
              </a:p>
            </p:txBody>
          </p:sp>
        </p:grpSp>
        <p:pic>
          <p:nvPicPr>
            <p:cNvPr id="1257" name="pasted-image.pdf"/>
            <p:cNvPicPr/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632292" y="3849552"/>
              <a:ext cx="1625205" cy="276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58" name="pasted-image.pdf"/>
            <p:cNvPicPr/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632292" y="4228951"/>
              <a:ext cx="1625205" cy="2768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cxnSp>
        <p:nvCxnSpPr>
          <p:cNvPr id="5" name="Curved Connector 4"/>
          <p:cNvCxnSpPr>
            <a:stCxn id="1180" idx="3"/>
            <a:endCxn id="1181" idx="1"/>
          </p:cNvCxnSpPr>
          <p:nvPr/>
        </p:nvCxnSpPr>
        <p:spPr>
          <a:xfrm>
            <a:off x="2540364" y="1625471"/>
            <a:ext cx="1088265" cy="3126"/>
          </a:xfrm>
          <a:prstGeom prst="curvedConnector3">
            <a:avLst>
              <a:gd name="adj1" fmla="val 50000"/>
            </a:avLst>
          </a:prstGeom>
          <a:ln w="50800">
            <a:solidFill/>
            <a:miter lim="400000"/>
            <a:tailEnd type="arrow"/>
          </a:ln>
        </p:spPr>
      </p:cxnSp>
      <p:cxnSp>
        <p:nvCxnSpPr>
          <p:cNvPr id="89" name="Curved Connector 88"/>
          <p:cNvCxnSpPr>
            <a:stCxn id="1181" idx="3"/>
            <a:endCxn id="1182" idx="1"/>
          </p:cNvCxnSpPr>
          <p:nvPr/>
        </p:nvCxnSpPr>
        <p:spPr>
          <a:xfrm flipV="1">
            <a:off x="5577882" y="1624925"/>
            <a:ext cx="772072" cy="3672"/>
          </a:xfrm>
          <a:prstGeom prst="curvedConnector3">
            <a:avLst>
              <a:gd name="adj1" fmla="val 50000"/>
            </a:avLst>
          </a:prstGeom>
          <a:ln w="50800">
            <a:solidFill/>
            <a:miter lim="400000"/>
            <a:tailEnd type="arrow"/>
          </a:ln>
        </p:spPr>
      </p:cxnSp>
      <p:cxnSp>
        <p:nvCxnSpPr>
          <p:cNvPr id="100" name="Connector 1197"/>
          <p:cNvCxnSpPr>
            <a:stCxn id="1190" idx="0"/>
          </p:cNvCxnSpPr>
          <p:nvPr/>
        </p:nvCxnSpPr>
        <p:spPr>
          <a:xfrm flipH="1" flipV="1">
            <a:off x="4565591" y="3018081"/>
            <a:ext cx="1" cy="176607"/>
          </a:xfrm>
          <a:prstGeom prst="straightConnector1">
            <a:avLst/>
          </a:prstGeom>
          <a:ln w="25400">
            <a:solidFill/>
            <a:miter lim="400000"/>
            <a:tailEnd type="arrow"/>
          </a:ln>
        </p:spPr>
      </p:cxnSp>
      <p:grpSp>
        <p:nvGrpSpPr>
          <p:cNvPr id="3" name="Group 2"/>
          <p:cNvGrpSpPr/>
          <p:nvPr/>
        </p:nvGrpSpPr>
        <p:grpSpPr>
          <a:xfrm>
            <a:off x="3630056" y="3310887"/>
            <a:ext cx="5207876" cy="3078828"/>
            <a:chOff x="5062047" y="4758057"/>
            <a:chExt cx="7406757" cy="4378777"/>
          </a:xfrm>
        </p:grpSpPr>
        <p:grpSp>
          <p:nvGrpSpPr>
            <p:cNvPr id="1216" name="Group 1216"/>
            <p:cNvGrpSpPr/>
            <p:nvPr/>
          </p:nvGrpSpPr>
          <p:grpSpPr>
            <a:xfrm>
              <a:off x="5062047" y="4758057"/>
              <a:ext cx="7406757" cy="3808332"/>
              <a:chOff x="0" y="0"/>
              <a:chExt cx="7406755" cy="3808331"/>
            </a:xfrm>
          </p:grpSpPr>
          <p:sp>
            <p:nvSpPr>
              <p:cNvPr id="1212" name="Shape 1212"/>
              <p:cNvSpPr/>
              <p:nvPr/>
            </p:nvSpPr>
            <p:spPr>
              <a:xfrm>
                <a:off x="0" y="1509699"/>
                <a:ext cx="3245934" cy="2298365"/>
              </a:xfrm>
              <a:prstGeom prst="rect">
                <a:avLst/>
              </a:prstGeom>
              <a:solidFill>
                <a:srgbClr val="51A7F9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751">
                  <a:defRPr sz="2400">
                    <a:solidFill>
                      <a:srgbClr val="FFFFFF"/>
                    </a:solidFill>
                  </a:defRPr>
                </a:pPr>
                <a:endParaRPr sz="1687" kern="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13" name="Shape 1213"/>
              <p:cNvSpPr/>
              <p:nvPr/>
            </p:nvSpPr>
            <p:spPr>
              <a:xfrm>
                <a:off x="3247256" y="0"/>
                <a:ext cx="4159499" cy="3808331"/>
              </a:xfrm>
              <a:prstGeom prst="rect">
                <a:avLst/>
              </a:prstGeom>
              <a:solidFill>
                <a:srgbClr val="51A7F9">
                  <a:alpha val="4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751">
                  <a:defRPr sz="2400">
                    <a:solidFill>
                      <a:srgbClr val="FFFFFF"/>
                    </a:solidFill>
                  </a:defRPr>
                </a:pPr>
                <a:endParaRPr sz="1687" kern="0">
                  <a:solidFill>
                    <a:srgbClr val="FFFFFF"/>
                  </a:solidFill>
                  <a:sym typeface="Helvetica Light"/>
                </a:endParaRPr>
              </a:p>
            </p:txBody>
          </p:sp>
          <p:sp>
            <p:nvSpPr>
              <p:cNvPr id="1215" name="Shape 1215"/>
              <p:cNvSpPr/>
              <p:nvPr/>
            </p:nvSpPr>
            <p:spPr>
              <a:xfrm>
                <a:off x="2689051" y="2144847"/>
                <a:ext cx="825996" cy="560489"/>
              </a:xfrm>
              <a:prstGeom prst="rightArrow">
                <a:avLst>
                  <a:gd name="adj1" fmla="val 32000"/>
                  <a:gd name="adj2" fmla="val 91368"/>
                </a:avLst>
              </a:prstGeom>
              <a:blipFill rotWithShape="1">
                <a:blip r:embed="rId1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410751">
                  <a:defRPr sz="2400">
                    <a:solidFill>
                      <a:srgbClr val="FFFFFF"/>
                    </a:solidFill>
                  </a:defRPr>
                </a:pPr>
                <a:endParaRPr sz="1687" kern="0">
                  <a:solidFill>
                    <a:srgbClr val="FFFFFF"/>
                  </a:solidFill>
                  <a:sym typeface="Helvetica Light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916261" y="8480335"/>
              <a:ext cx="3695599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531" kern="0" dirty="0">
                  <a:solidFill>
                    <a:srgbClr val="0365C0"/>
                  </a:solidFill>
                  <a:sym typeface="Helvetica Light"/>
                </a:rPr>
                <a:t>Focus of </a:t>
              </a:r>
              <a:r>
                <a:rPr lang="en-US" sz="2531" u="sng" kern="0" dirty="0">
                  <a:solidFill>
                    <a:srgbClr val="0365C0"/>
                  </a:solidFill>
                  <a:sym typeface="Helvetica Light"/>
                </a:rPr>
                <a:t>this talk</a:t>
              </a:r>
              <a:r>
                <a:rPr lang="en-US" sz="2531" kern="0" dirty="0">
                  <a:solidFill>
                    <a:srgbClr val="0365C0"/>
                  </a:solidFill>
                  <a:sym typeface="Helvetica Light"/>
                </a:rPr>
                <a:t>.</a:t>
              </a:r>
            </a:p>
          </p:txBody>
        </p:sp>
      </p:grpSp>
      <p:cxnSp>
        <p:nvCxnSpPr>
          <p:cNvPr id="6" name="Curved Connector 5"/>
          <p:cNvCxnSpPr>
            <a:stCxn id="1180" idx="0"/>
            <a:endCxn id="1182" idx="0"/>
          </p:cNvCxnSpPr>
          <p:nvPr/>
        </p:nvCxnSpPr>
        <p:spPr>
          <a:xfrm rot="5400000" flipH="1" flipV="1">
            <a:off x="4611999" y="-1336345"/>
            <a:ext cx="546" cy="5461485"/>
          </a:xfrm>
          <a:prstGeom prst="curvedConnector3">
            <a:avLst>
              <a:gd name="adj1" fmla="val 41968132"/>
            </a:avLst>
          </a:prstGeom>
          <a:ln w="50800">
            <a:solidFill/>
            <a:prstDash val="dash"/>
            <a:miter lim="400000"/>
            <a:tailEnd type="arrow"/>
          </a:ln>
        </p:spPr>
      </p:cxnSp>
      <p:cxnSp>
        <p:nvCxnSpPr>
          <p:cNvPr id="9" name="Straight Connector 8"/>
          <p:cNvCxnSpPr/>
          <p:nvPr/>
        </p:nvCxnSpPr>
        <p:spPr>
          <a:xfrm flipV="1">
            <a:off x="3601737" y="1853178"/>
            <a:ext cx="277857" cy="205168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  <a:miter lim="400000"/>
            <a:tailEnd type="arrow"/>
          </a:ln>
        </p:spPr>
      </p:cxnSp>
      <p:sp>
        <p:nvSpPr>
          <p:cNvPr id="13" name="TextBox 12"/>
          <p:cNvSpPr txBox="1"/>
          <p:nvPr/>
        </p:nvSpPr>
        <p:spPr>
          <a:xfrm>
            <a:off x="1056013" y="1949669"/>
            <a:ext cx="3430427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C82506"/>
                </a:solidFill>
                <a:sym typeface="Helvetica Light"/>
              </a:rPr>
              <a:t>Looks like a query plan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7409831"/>
      </p:ext>
    </p:extLst>
  </p:cSld>
  <p:clrMapOvr>
    <a:masterClrMapping/>
  </p:clrMapOvr>
  <p:transition spd="slow" advTm="73308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" grpId="0" animBg="1"/>
      <p:bldP spid="1181" grpId="0" animBg="1"/>
      <p:bldP spid="1182" grpId="0" animBg="1"/>
      <p:bldP spid="1188" grpId="0" animBg="1"/>
      <p:bldP spid="1189" grpId="0" animBg="1"/>
      <p:bldP spid="1190" grpId="0" animBg="1"/>
      <p:bldP spid="1191" grpId="0" animBg="1"/>
      <p:bldP spid="1192" grpId="0" animBg="1"/>
      <p:bldP spid="1193" grpId="0" animBg="1"/>
      <p:bldP spid="1194" grpId="0" animBg="1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4"/>
          <p:cNvSpPr>
            <a:spLocks noGrp="1"/>
          </p:cNvSpPr>
          <p:nvPr>
            <p:ph type="title"/>
          </p:nvPr>
        </p:nvSpPr>
        <p:spPr>
          <a:xfrm>
            <a:off x="145852" y="169664"/>
            <a:ext cx="6552753" cy="6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 rtl="0">
              <a:spcBef>
                <a:spcPct val="0"/>
              </a:spcBef>
            </a:pPr>
            <a:r>
              <a:rPr lang="en-US" sz="3000" b="1" kern="1200" dirty="0">
                <a:solidFill>
                  <a:schemeClr val="bg1"/>
                </a:solidFill>
                <a:latin typeface="Lucida Grande"/>
                <a:ea typeface="+mj-ea"/>
                <a:cs typeface="+mj-cs"/>
              </a:rPr>
              <a:t>Basic Block</a:t>
            </a:r>
            <a:endParaRPr sz="3000" b="1" kern="1200" dirty="0">
              <a:solidFill>
                <a:schemeClr val="bg1"/>
              </a:solidFill>
              <a:latin typeface="Lucida Grande"/>
              <a:ea typeface="+mj-ea"/>
              <a:cs typeface="+mj-cs"/>
            </a:endParaRPr>
          </a:p>
        </p:txBody>
      </p:sp>
      <p:sp>
        <p:nvSpPr>
          <p:cNvPr id="7" name="Shape 270"/>
          <p:cNvSpPr/>
          <p:nvPr/>
        </p:nvSpPr>
        <p:spPr>
          <a:xfrm>
            <a:off x="2009934" y="3247087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8" name="Shape 271"/>
          <p:cNvSpPr/>
          <p:nvPr/>
        </p:nvSpPr>
        <p:spPr>
          <a:xfrm>
            <a:off x="2215033" y="3247087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b</a:t>
            </a:r>
          </a:p>
        </p:txBody>
      </p:sp>
      <p:sp>
        <p:nvSpPr>
          <p:cNvPr id="9" name="Shape 272"/>
          <p:cNvSpPr/>
          <p:nvPr/>
        </p:nvSpPr>
        <p:spPr>
          <a:xfrm>
            <a:off x="2420132" y="3247087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0" name="Shape 274"/>
          <p:cNvSpPr/>
          <p:nvPr/>
        </p:nvSpPr>
        <p:spPr>
          <a:xfrm>
            <a:off x="2009163" y="346247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1" name="Shape 275"/>
          <p:cNvSpPr/>
          <p:nvPr/>
        </p:nvSpPr>
        <p:spPr>
          <a:xfrm>
            <a:off x="2214262" y="346247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f</a:t>
            </a:r>
          </a:p>
        </p:txBody>
      </p:sp>
      <p:sp>
        <p:nvSpPr>
          <p:cNvPr id="12" name="Shape 276"/>
          <p:cNvSpPr/>
          <p:nvPr/>
        </p:nvSpPr>
        <p:spPr>
          <a:xfrm>
            <a:off x="2419360" y="3462479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3" name="Shape 290"/>
          <p:cNvSpPr/>
          <p:nvPr/>
        </p:nvSpPr>
        <p:spPr>
          <a:xfrm>
            <a:off x="2622860" y="3246489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4" name="Shape 291"/>
          <p:cNvSpPr/>
          <p:nvPr/>
        </p:nvSpPr>
        <p:spPr>
          <a:xfrm>
            <a:off x="2622088" y="3461881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5" name="Shape 295"/>
          <p:cNvSpPr/>
          <p:nvPr/>
        </p:nvSpPr>
        <p:spPr>
          <a:xfrm>
            <a:off x="2014185" y="3020586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6" name="Shape 296"/>
          <p:cNvSpPr/>
          <p:nvPr/>
        </p:nvSpPr>
        <p:spPr>
          <a:xfrm>
            <a:off x="2219283" y="3020586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b</a:t>
            </a:r>
          </a:p>
        </p:txBody>
      </p:sp>
      <p:sp>
        <p:nvSpPr>
          <p:cNvPr id="17" name="Shape 297"/>
          <p:cNvSpPr/>
          <p:nvPr/>
        </p:nvSpPr>
        <p:spPr>
          <a:xfrm>
            <a:off x="2424382" y="3020586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8" name="Shape 299"/>
          <p:cNvSpPr/>
          <p:nvPr/>
        </p:nvSpPr>
        <p:spPr>
          <a:xfrm>
            <a:off x="3017551" y="3246488"/>
            <a:ext cx="179816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19" name="Shape 300"/>
          <p:cNvSpPr/>
          <p:nvPr/>
        </p:nvSpPr>
        <p:spPr>
          <a:xfrm>
            <a:off x="3222649" y="324648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b</a:t>
            </a:r>
          </a:p>
        </p:txBody>
      </p:sp>
      <p:sp>
        <p:nvSpPr>
          <p:cNvPr id="20" name="Shape 301"/>
          <p:cNvSpPr/>
          <p:nvPr/>
        </p:nvSpPr>
        <p:spPr>
          <a:xfrm>
            <a:off x="3427748" y="324648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21" name="Shape 303"/>
          <p:cNvSpPr/>
          <p:nvPr/>
        </p:nvSpPr>
        <p:spPr>
          <a:xfrm>
            <a:off x="3016779" y="3461880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22" name="Shape 304"/>
          <p:cNvSpPr/>
          <p:nvPr/>
        </p:nvSpPr>
        <p:spPr>
          <a:xfrm>
            <a:off x="3221878" y="3461880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f</a:t>
            </a:r>
          </a:p>
        </p:txBody>
      </p:sp>
      <p:sp>
        <p:nvSpPr>
          <p:cNvPr id="23" name="Shape 305"/>
          <p:cNvSpPr/>
          <p:nvPr/>
        </p:nvSpPr>
        <p:spPr>
          <a:xfrm>
            <a:off x="3426977" y="3461880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24" name="Shape 319"/>
          <p:cNvSpPr/>
          <p:nvPr/>
        </p:nvSpPr>
        <p:spPr>
          <a:xfrm>
            <a:off x="3630224" y="3245889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25" name="Shape 320"/>
          <p:cNvSpPr/>
          <p:nvPr/>
        </p:nvSpPr>
        <p:spPr>
          <a:xfrm>
            <a:off x="3629452" y="3461281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26" name="Shape 324"/>
          <p:cNvSpPr/>
          <p:nvPr/>
        </p:nvSpPr>
        <p:spPr>
          <a:xfrm>
            <a:off x="3021801" y="3019987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27" name="Shape 325"/>
          <p:cNvSpPr/>
          <p:nvPr/>
        </p:nvSpPr>
        <p:spPr>
          <a:xfrm>
            <a:off x="3226899" y="3019987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b</a:t>
            </a:r>
          </a:p>
        </p:txBody>
      </p:sp>
      <p:sp>
        <p:nvSpPr>
          <p:cNvPr id="28" name="Shape 326"/>
          <p:cNvSpPr/>
          <p:nvPr/>
        </p:nvSpPr>
        <p:spPr>
          <a:xfrm>
            <a:off x="3431998" y="3019987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182075" y="3688079"/>
            <a:ext cx="0" cy="411317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Straight Arrow Connector 35"/>
          <p:cNvCxnSpPr/>
          <p:nvPr/>
        </p:nvCxnSpPr>
        <p:spPr>
          <a:xfrm flipH="1">
            <a:off x="3632561" y="3688079"/>
            <a:ext cx="1" cy="411317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Box 36"/>
          <p:cNvSpPr txBox="1"/>
          <p:nvPr/>
        </p:nvSpPr>
        <p:spPr>
          <a:xfrm>
            <a:off x="2234205" y="3767606"/>
            <a:ext cx="1320875" cy="331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687" kern="0" dirty="0">
                <a:solidFill>
                  <a:srgbClr val="0365C0"/>
                </a:solidFill>
                <a:sym typeface="Helvetica Light"/>
              </a:rPr>
              <a:t>Train Models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0767" y="4037674"/>
            <a:ext cx="947376" cy="288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406" kern="0" dirty="0">
                <a:solidFill>
                  <a:srgbClr val="0365C0"/>
                </a:solidFill>
                <a:sym typeface="Helvetica Light"/>
              </a:rPr>
              <a:t>Accuracy1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42971" y="4037674"/>
            <a:ext cx="947376" cy="288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406" kern="0" dirty="0">
                <a:solidFill>
                  <a:srgbClr val="0365C0"/>
                </a:solidFill>
                <a:sym typeface="Helvetica Light"/>
              </a:rPr>
              <a:t>Accuracy2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842154" y="1945736"/>
            <a:ext cx="2066496" cy="0"/>
          </a:xfrm>
          <a:prstGeom prst="line">
            <a:avLst/>
          </a:prstGeom>
          <a:noFill/>
          <a:ln w="12700" cap="flat">
            <a:solidFill>
              <a:srgbClr val="45A4FC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/>
          <p:cNvCxnSpPr/>
          <p:nvPr/>
        </p:nvCxnSpPr>
        <p:spPr>
          <a:xfrm>
            <a:off x="1827980" y="4326182"/>
            <a:ext cx="2066496" cy="0"/>
          </a:xfrm>
          <a:prstGeom prst="line">
            <a:avLst/>
          </a:prstGeom>
          <a:noFill/>
          <a:ln w="12700" cap="flat">
            <a:solidFill>
              <a:srgbClr val="45A4FC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/>
        </p:nvCxnSpPr>
        <p:spPr>
          <a:xfrm>
            <a:off x="3887298" y="1945736"/>
            <a:ext cx="1484" cy="2380446"/>
          </a:xfrm>
          <a:prstGeom prst="line">
            <a:avLst/>
          </a:prstGeom>
          <a:noFill/>
          <a:ln w="12700" cap="flat">
            <a:solidFill>
              <a:srgbClr val="45A4FC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Straight Connector 46"/>
          <p:cNvCxnSpPr/>
          <p:nvPr/>
        </p:nvCxnSpPr>
        <p:spPr>
          <a:xfrm>
            <a:off x="1842155" y="1945736"/>
            <a:ext cx="5103" cy="2380446"/>
          </a:xfrm>
          <a:prstGeom prst="line">
            <a:avLst/>
          </a:prstGeom>
          <a:noFill/>
          <a:ln w="12700" cap="flat">
            <a:solidFill>
              <a:srgbClr val="45A4FC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Box 47"/>
          <p:cNvSpPr txBox="1"/>
          <p:nvPr/>
        </p:nvSpPr>
        <p:spPr>
          <a:xfrm>
            <a:off x="2157790" y="1484104"/>
            <a:ext cx="135453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 err="1">
                <a:solidFill>
                  <a:srgbClr val="0365C0">
                    <a:lumMod val="60000"/>
                    <a:lumOff val="40000"/>
                  </a:srgbClr>
                </a:solidFill>
                <a:sym typeface="Helvetica Light"/>
              </a:rPr>
              <a:t>StepAdd</a:t>
            </a:r>
            <a:endParaRPr lang="en-US" sz="2531" kern="0" dirty="0">
              <a:solidFill>
                <a:srgbClr val="0365C0">
                  <a:lumMod val="60000"/>
                  <a:lumOff val="40000"/>
                </a:srgbClr>
              </a:solidFill>
              <a:sym typeface="Helvetica Light"/>
            </a:endParaRPr>
          </a:p>
        </p:txBody>
      </p:sp>
      <p:sp>
        <p:nvSpPr>
          <p:cNvPr id="86" name="Shape 299"/>
          <p:cNvSpPr/>
          <p:nvPr/>
        </p:nvSpPr>
        <p:spPr>
          <a:xfrm>
            <a:off x="2469420" y="2341150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87" name="Shape 300"/>
          <p:cNvSpPr/>
          <p:nvPr/>
        </p:nvSpPr>
        <p:spPr>
          <a:xfrm>
            <a:off x="2674518" y="2341150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b</a:t>
            </a:r>
          </a:p>
        </p:txBody>
      </p:sp>
      <p:sp>
        <p:nvSpPr>
          <p:cNvPr id="90" name="Shape 301"/>
          <p:cNvSpPr/>
          <p:nvPr/>
        </p:nvSpPr>
        <p:spPr>
          <a:xfrm>
            <a:off x="2879617" y="2341150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91" name="Shape 303"/>
          <p:cNvSpPr/>
          <p:nvPr/>
        </p:nvSpPr>
        <p:spPr>
          <a:xfrm>
            <a:off x="2468648" y="2556543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92" name="Shape 304"/>
          <p:cNvSpPr/>
          <p:nvPr/>
        </p:nvSpPr>
        <p:spPr>
          <a:xfrm>
            <a:off x="2673747" y="2556543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f</a:t>
            </a:r>
          </a:p>
        </p:txBody>
      </p:sp>
      <p:sp>
        <p:nvSpPr>
          <p:cNvPr id="93" name="Shape 305"/>
          <p:cNvSpPr/>
          <p:nvPr/>
        </p:nvSpPr>
        <p:spPr>
          <a:xfrm>
            <a:off x="2878846" y="2556543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94" name="Shape 319"/>
          <p:cNvSpPr/>
          <p:nvPr/>
        </p:nvSpPr>
        <p:spPr>
          <a:xfrm>
            <a:off x="3082093" y="2340552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95" name="Shape 320"/>
          <p:cNvSpPr/>
          <p:nvPr/>
        </p:nvSpPr>
        <p:spPr>
          <a:xfrm>
            <a:off x="3081321" y="2555944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96" name="Shape 324"/>
          <p:cNvSpPr/>
          <p:nvPr/>
        </p:nvSpPr>
        <p:spPr>
          <a:xfrm>
            <a:off x="2473670" y="2114650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97" name="Shape 325"/>
          <p:cNvSpPr/>
          <p:nvPr/>
        </p:nvSpPr>
        <p:spPr>
          <a:xfrm>
            <a:off x="2678769" y="2114650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b</a:t>
            </a:r>
          </a:p>
        </p:txBody>
      </p:sp>
      <p:sp>
        <p:nvSpPr>
          <p:cNvPr id="98" name="Shape 326"/>
          <p:cNvSpPr/>
          <p:nvPr/>
        </p:nvSpPr>
        <p:spPr>
          <a:xfrm>
            <a:off x="2883867" y="2114650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2419361" y="2746201"/>
            <a:ext cx="259409" cy="2737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Straight Arrow Connector 99"/>
          <p:cNvCxnSpPr>
            <a:stCxn id="93" idx="2"/>
          </p:cNvCxnSpPr>
          <p:nvPr/>
        </p:nvCxnSpPr>
        <p:spPr>
          <a:xfrm>
            <a:off x="2968754" y="2746201"/>
            <a:ext cx="232864" cy="2737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400000"/>
            <a:headEnd type="non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5" name="Rectangle 104"/>
          <p:cNvSpPr/>
          <p:nvPr/>
        </p:nvSpPr>
        <p:spPr>
          <a:xfrm>
            <a:off x="4940344" y="1945736"/>
            <a:ext cx="2308990" cy="2380446"/>
          </a:xfrm>
          <a:prstGeom prst="rect">
            <a:avLst/>
          </a:prstGeom>
          <a:noFill/>
          <a:ln w="12700" cap="flat">
            <a:solidFill>
              <a:srgbClr val="45A4FC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218152" y="1484104"/>
            <a:ext cx="1787350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365C0">
                    <a:lumMod val="60000"/>
                    <a:lumOff val="40000"/>
                  </a:srgbClr>
                </a:solidFill>
                <a:sym typeface="Helvetica Light"/>
              </a:rPr>
              <a:t>Basic Block</a:t>
            </a:r>
          </a:p>
        </p:txBody>
      </p:sp>
      <p:sp>
        <p:nvSpPr>
          <p:cNvPr id="107" name="Shape 299"/>
          <p:cNvSpPr/>
          <p:nvPr/>
        </p:nvSpPr>
        <p:spPr>
          <a:xfrm>
            <a:off x="5524144" y="2500308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08" name="Shape 300"/>
          <p:cNvSpPr/>
          <p:nvPr/>
        </p:nvSpPr>
        <p:spPr>
          <a:xfrm>
            <a:off x="5729243" y="250030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b</a:t>
            </a:r>
          </a:p>
        </p:txBody>
      </p:sp>
      <p:sp>
        <p:nvSpPr>
          <p:cNvPr id="109" name="Shape 301"/>
          <p:cNvSpPr/>
          <p:nvPr/>
        </p:nvSpPr>
        <p:spPr>
          <a:xfrm>
            <a:off x="5934341" y="250030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10" name="Shape 303"/>
          <p:cNvSpPr/>
          <p:nvPr/>
        </p:nvSpPr>
        <p:spPr>
          <a:xfrm>
            <a:off x="5523373" y="2715700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11" name="Shape 304"/>
          <p:cNvSpPr/>
          <p:nvPr/>
        </p:nvSpPr>
        <p:spPr>
          <a:xfrm>
            <a:off x="5728471" y="2715700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f</a:t>
            </a:r>
          </a:p>
        </p:txBody>
      </p:sp>
      <p:sp>
        <p:nvSpPr>
          <p:cNvPr id="112" name="Shape 305"/>
          <p:cNvSpPr/>
          <p:nvPr/>
        </p:nvSpPr>
        <p:spPr>
          <a:xfrm>
            <a:off x="5933570" y="2715700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13" name="Shape 319"/>
          <p:cNvSpPr/>
          <p:nvPr/>
        </p:nvSpPr>
        <p:spPr>
          <a:xfrm>
            <a:off x="6636921" y="2500308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14" name="Shape 320"/>
          <p:cNvSpPr/>
          <p:nvPr/>
        </p:nvSpPr>
        <p:spPr>
          <a:xfrm>
            <a:off x="6636149" y="2715700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752800" y="1863094"/>
            <a:ext cx="75822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Data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5109880" y="2324727"/>
            <a:ext cx="2000019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7" name="TextBox 116"/>
          <p:cNvSpPr txBox="1"/>
          <p:nvPr/>
        </p:nvSpPr>
        <p:spPr>
          <a:xfrm>
            <a:off x="5235551" y="2372375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A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365462" y="2372375"/>
            <a:ext cx="2709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b</a:t>
            </a:r>
          </a:p>
        </p:txBody>
      </p:sp>
      <p:sp>
        <p:nvSpPr>
          <p:cNvPr id="119" name="Shape 295"/>
          <p:cNvSpPr/>
          <p:nvPr/>
        </p:nvSpPr>
        <p:spPr>
          <a:xfrm>
            <a:off x="5524144" y="3428545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20" name="Shape 296"/>
          <p:cNvSpPr/>
          <p:nvPr/>
        </p:nvSpPr>
        <p:spPr>
          <a:xfrm>
            <a:off x="5729243" y="3428545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b</a:t>
            </a:r>
          </a:p>
        </p:txBody>
      </p:sp>
      <p:sp>
        <p:nvSpPr>
          <p:cNvPr id="121" name="Shape 297"/>
          <p:cNvSpPr/>
          <p:nvPr/>
        </p:nvSpPr>
        <p:spPr>
          <a:xfrm>
            <a:off x="5934341" y="3428545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22" name="Shape 324"/>
          <p:cNvSpPr/>
          <p:nvPr/>
        </p:nvSpPr>
        <p:spPr>
          <a:xfrm>
            <a:off x="5524144" y="3706141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a</a:t>
            </a:r>
          </a:p>
        </p:txBody>
      </p:sp>
      <p:sp>
        <p:nvSpPr>
          <p:cNvPr id="123" name="Shape 325"/>
          <p:cNvSpPr/>
          <p:nvPr/>
        </p:nvSpPr>
        <p:spPr>
          <a:xfrm>
            <a:off x="5729243" y="3706141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b</a:t>
            </a:r>
          </a:p>
        </p:txBody>
      </p:sp>
      <p:sp>
        <p:nvSpPr>
          <p:cNvPr id="124" name="Shape 326"/>
          <p:cNvSpPr/>
          <p:nvPr/>
        </p:nvSpPr>
        <p:spPr>
          <a:xfrm>
            <a:off x="5934341" y="3706141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25" name="Shape 301"/>
          <p:cNvSpPr/>
          <p:nvPr/>
        </p:nvSpPr>
        <p:spPr>
          <a:xfrm>
            <a:off x="6636149" y="3463864"/>
            <a:ext cx="179817" cy="1896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sp>
        <p:nvSpPr>
          <p:cNvPr id="126" name="Shape 305"/>
          <p:cNvSpPr/>
          <p:nvPr/>
        </p:nvSpPr>
        <p:spPr>
          <a:xfrm>
            <a:off x="6635378" y="3679256"/>
            <a:ext cx="179817" cy="1896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g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5721556" y="3864549"/>
            <a:ext cx="75822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Loss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5074953" y="2905391"/>
            <a:ext cx="211436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 err="1">
                <a:solidFill>
                  <a:srgbClr val="000000"/>
                </a:solidFill>
                <a:sym typeface="Helvetica Light"/>
              </a:rPr>
              <a:t>Subselections</a:t>
            </a:r>
            <a:endParaRPr lang="en-US" sz="2531" kern="0" dirty="0">
              <a:solidFill>
                <a:srgbClr val="000000"/>
              </a:solidFill>
              <a:sym typeface="Helvetica Light"/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>
            <a:off x="5110102" y="3367023"/>
            <a:ext cx="2000019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5" name="TextBox 134"/>
          <p:cNvSpPr txBox="1"/>
          <p:nvPr/>
        </p:nvSpPr>
        <p:spPr>
          <a:xfrm>
            <a:off x="4198741" y="4680070"/>
            <a:ext cx="3827972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969" kern="0" dirty="0">
                <a:solidFill>
                  <a:srgbClr val="000000"/>
                </a:solidFill>
                <a:sym typeface="Helvetica Light"/>
              </a:rPr>
              <a:t>Linear Least Squares Regression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696269" y="5043656"/>
            <a:ext cx="2813271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969" kern="0" dirty="0">
                <a:solidFill>
                  <a:srgbClr val="000000"/>
                </a:solidFill>
                <a:sym typeface="Helvetica Light"/>
              </a:rPr>
              <a:t>Support Vector Machine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4154530" y="4601091"/>
            <a:ext cx="3892995" cy="1349565"/>
          </a:xfrm>
          <a:prstGeom prst="rect">
            <a:avLst/>
          </a:prstGeom>
          <a:noFill/>
          <a:ln w="12700" cap="flat">
            <a:solidFill>
              <a:srgbClr val="45A4FC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142" name="Straight Arrow Connector 141"/>
          <p:cNvCxnSpPr>
            <a:endCxn id="141" idx="0"/>
          </p:cNvCxnSpPr>
          <p:nvPr/>
        </p:nvCxnSpPr>
        <p:spPr>
          <a:xfrm>
            <a:off x="6095200" y="4311984"/>
            <a:ext cx="5828" cy="289107"/>
          </a:xfrm>
          <a:prstGeom prst="straightConnector1">
            <a:avLst/>
          </a:prstGeom>
          <a:noFill/>
          <a:ln w="41275" cap="flat" cmpd="sng">
            <a:solidFill>
              <a:schemeClr val="tx1">
                <a:lumMod val="50000"/>
                <a:lumOff val="50000"/>
              </a:schemeClr>
            </a:solidFill>
            <a:prstDash val="sysDash"/>
            <a:miter lim="400000"/>
            <a:headEnd type="oval" w="lg" len="lg"/>
            <a:tailEnd type="oval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8" name="TextBox 87"/>
          <p:cNvSpPr txBox="1"/>
          <p:nvPr/>
        </p:nvSpPr>
        <p:spPr>
          <a:xfrm>
            <a:off x="5025651" y="5450241"/>
            <a:ext cx="2308325" cy="3751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1969" kern="0" dirty="0">
                <a:solidFill>
                  <a:srgbClr val="000000"/>
                </a:solidFill>
                <a:sym typeface="Helvetica Light"/>
              </a:rPr>
              <a:t>Logistic Regression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2300354" y="2289124"/>
            <a:ext cx="1101341" cy="519254"/>
          </a:xfrm>
          <a:prstGeom prst="roundRect">
            <a:avLst/>
          </a:prstGeom>
          <a:noFill/>
          <a:ln w="28575" cap="flat" cmpd="sng">
            <a:solidFill>
              <a:schemeClr val="accent5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5194154" y="2388706"/>
            <a:ext cx="1790673" cy="607594"/>
          </a:xfrm>
          <a:prstGeom prst="roundRect">
            <a:avLst/>
          </a:prstGeom>
          <a:noFill/>
          <a:ln w="28575" cap="flat" cmpd="sng">
            <a:solidFill>
              <a:schemeClr val="accent5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1954075" y="2950295"/>
            <a:ext cx="711403" cy="348825"/>
          </a:xfrm>
          <a:prstGeom prst="roundRect">
            <a:avLst/>
          </a:prstGeom>
          <a:noFill/>
          <a:ln w="28575" cap="flat" cmpd="sng">
            <a:solidFill>
              <a:schemeClr val="accent5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5457354" y="3402626"/>
            <a:ext cx="711403" cy="232112"/>
          </a:xfrm>
          <a:prstGeom prst="roundRect">
            <a:avLst/>
          </a:prstGeom>
          <a:noFill/>
          <a:ln w="28575" cap="flat" cmpd="sng">
            <a:solidFill>
              <a:schemeClr val="accent5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cxnSp>
        <p:nvCxnSpPr>
          <p:cNvPr id="41" name="Elbow Connector 40"/>
          <p:cNvCxnSpPr>
            <a:stCxn id="149" idx="3"/>
            <a:endCxn id="150" idx="1"/>
          </p:cNvCxnSpPr>
          <p:nvPr/>
        </p:nvCxnSpPr>
        <p:spPr>
          <a:xfrm>
            <a:off x="2665478" y="3124707"/>
            <a:ext cx="2791875" cy="393975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5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1" name="Elbow Connector 150"/>
          <p:cNvCxnSpPr>
            <a:stCxn id="147" idx="3"/>
            <a:endCxn id="148" idx="1"/>
          </p:cNvCxnSpPr>
          <p:nvPr/>
        </p:nvCxnSpPr>
        <p:spPr>
          <a:xfrm>
            <a:off x="3401695" y="2548752"/>
            <a:ext cx="1792459" cy="143752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accent5">
                <a:lumMod val="75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2" name="Rectangle 151"/>
          <p:cNvSpPr/>
          <p:nvPr/>
        </p:nvSpPr>
        <p:spPr>
          <a:xfrm>
            <a:off x="4203447" y="4686974"/>
            <a:ext cx="3818559" cy="381362"/>
          </a:xfrm>
          <a:prstGeom prst="rect">
            <a:avLst/>
          </a:prstGeom>
          <a:noFill/>
          <a:ln w="76200" cap="flat" cmpd="sng">
            <a:solidFill>
              <a:schemeClr val="accent5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3908251"/>
      </p:ext>
    </p:extLst>
  </p:cSld>
  <p:clrMapOvr>
    <a:masterClrMapping/>
  </p:clrMapOvr>
  <p:transition spd="med" advTm="310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/>
      <p:bldP spid="117" grpId="0"/>
      <p:bldP spid="118" grpId="0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/>
      <p:bldP spid="130" grpId="0"/>
      <p:bldP spid="135" grpId="0"/>
      <p:bldP spid="137" grpId="0"/>
      <p:bldP spid="141" grpId="0" animBg="1"/>
      <p:bldP spid="88" grpId="0"/>
      <p:bldP spid="147" grpId="0" animBg="1"/>
      <p:bldP spid="148" grpId="0" animBg="1"/>
      <p:bldP spid="149" grpId="0" animBg="1"/>
      <p:bldP spid="150" grpId="0" animBg="1"/>
      <p:bldP spid="15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4"/>
          <p:cNvSpPr>
            <a:spLocks noGrp="1"/>
          </p:cNvSpPr>
          <p:nvPr>
            <p:ph type="title"/>
          </p:nvPr>
        </p:nvSpPr>
        <p:spPr>
          <a:xfrm>
            <a:off x="145852" y="169664"/>
            <a:ext cx="6552753" cy="6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 rtl="0">
              <a:spcBef>
                <a:spcPct val="0"/>
              </a:spcBef>
            </a:pPr>
            <a:r>
              <a:rPr lang="en-US" sz="3000" b="1" kern="1200" dirty="0">
                <a:solidFill>
                  <a:schemeClr val="bg1"/>
                </a:solidFill>
                <a:latin typeface="Lucida Grande"/>
                <a:ea typeface="+mj-ea"/>
                <a:cs typeface="+mj-cs"/>
              </a:rPr>
              <a:t>Outline</a:t>
            </a:r>
            <a:endParaRPr sz="3000" b="1" kern="1200" dirty="0">
              <a:solidFill>
                <a:schemeClr val="bg1"/>
              </a:solidFill>
              <a:latin typeface="Lucida Grande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2719" y="2391101"/>
            <a:ext cx="4033656" cy="1942270"/>
            <a:chOff x="3626480" y="3224704"/>
            <a:chExt cx="5736755" cy="2762339"/>
          </a:xfrm>
        </p:grpSpPr>
        <p:sp>
          <p:nvSpPr>
            <p:cNvPr id="7" name="TextBox 6"/>
            <p:cNvSpPr txBox="1"/>
            <p:nvPr/>
          </p:nvSpPr>
          <p:spPr>
            <a:xfrm>
              <a:off x="3626480" y="5238165"/>
              <a:ext cx="4917586" cy="7488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953" kern="0" dirty="0">
                  <a:solidFill>
                    <a:srgbClr val="000000"/>
                  </a:solidFill>
                  <a:latin typeface="Helvetica"/>
                  <a:cs typeface="Helvetica"/>
                  <a:sym typeface="Helvetica Light"/>
                </a:rPr>
                <a:t>Experimental Result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35723" y="3224704"/>
              <a:ext cx="4292913" cy="7488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953" kern="0" dirty="0">
                  <a:solidFill>
                    <a:srgbClr val="000000"/>
                  </a:solidFill>
                  <a:latin typeface="Helvetica"/>
                  <a:cs typeface="Helvetica"/>
                  <a:sym typeface="Helvetica Light"/>
                </a:rPr>
                <a:t>System Overview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0870" y="4226964"/>
              <a:ext cx="5722365" cy="7488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953" kern="0" dirty="0">
                  <a:solidFill>
                    <a:srgbClr val="000000"/>
                  </a:solidFill>
                  <a:latin typeface="Helvetica"/>
                  <a:cs typeface="Helvetica"/>
                  <a:sym typeface="Helvetica Light"/>
                </a:rPr>
                <a:t>Materialization Tradeoff</a:t>
              </a:r>
            </a:p>
          </p:txBody>
        </p:sp>
      </p:grpSp>
      <p:pic>
        <p:nvPicPr>
          <p:cNvPr id="3" name="Picture 2" descr="arrow-34-5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18" y="3170210"/>
            <a:ext cx="386839" cy="3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23969"/>
      </p:ext>
    </p:extLst>
  </p:cSld>
  <p:clrMapOvr>
    <a:masterClrMapping/>
  </p:clrMapOvr>
  <p:transition spd="med" advTm="2004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4"/>
          <p:cNvSpPr>
            <a:spLocks noGrp="1"/>
          </p:cNvSpPr>
          <p:nvPr>
            <p:ph type="title"/>
          </p:nvPr>
        </p:nvSpPr>
        <p:spPr>
          <a:xfrm>
            <a:off x="145852" y="169664"/>
            <a:ext cx="6552753" cy="6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 rtl="0">
              <a:spcBef>
                <a:spcPct val="0"/>
              </a:spcBef>
            </a:pPr>
            <a:r>
              <a:rPr lang="en-US" sz="3000" b="1" kern="1200" dirty="0">
                <a:solidFill>
                  <a:schemeClr val="bg1"/>
                </a:solidFill>
                <a:latin typeface="Lucida Grande"/>
                <a:ea typeface="+mj-ea"/>
                <a:cs typeface="+mj-cs"/>
              </a:rPr>
              <a:t>Outline</a:t>
            </a:r>
            <a:endParaRPr sz="3000" b="1" kern="1200" dirty="0">
              <a:solidFill>
                <a:schemeClr val="bg1"/>
              </a:solidFill>
              <a:latin typeface="Lucida Grande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2617" y="2832692"/>
            <a:ext cx="5918288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953" kern="0" dirty="0">
                <a:solidFill>
                  <a:srgbClr val="000000"/>
                </a:solidFill>
                <a:sym typeface="Helvetica Light"/>
              </a:rPr>
              <a:t>Database Inspired: Lazy vs. Eager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0909" y="2277759"/>
            <a:ext cx="4321697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953" b="1" u="sng" kern="0" dirty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Materialization Tradeoff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891" y="3358161"/>
            <a:ext cx="8208979" cy="5265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953" kern="0" dirty="0">
                <a:solidFill>
                  <a:srgbClr val="000000"/>
                </a:solidFill>
                <a:sym typeface="Helvetica Light"/>
              </a:rPr>
              <a:t>Numerical Analysis Inspired: QR Decomposition</a:t>
            </a:r>
          </a:p>
        </p:txBody>
      </p:sp>
    </p:spTree>
    <p:extLst>
      <p:ext uri="{BB962C8B-B14F-4D97-AF65-F5344CB8AC3E}">
        <p14:creationId xmlns:p14="http://schemas.microsoft.com/office/powerpoint/2010/main" val="959200313"/>
      </p:ext>
    </p:extLst>
  </p:cSld>
  <p:clrMapOvr>
    <a:masterClrMapping/>
  </p:clrMapOvr>
  <p:transition spd="med" advTm="353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Shape 1488"/>
          <p:cNvSpPr/>
          <p:nvPr/>
        </p:nvSpPr>
        <p:spPr>
          <a:xfrm>
            <a:off x="145851" y="169664"/>
            <a:ext cx="8840392" cy="6096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sz="3000" b="1" dirty="0">
                <a:solidFill>
                  <a:schemeClr val="bg1"/>
                </a:solidFill>
                <a:latin typeface="Lucida Grande"/>
                <a:ea typeface="+mj-ea"/>
                <a:cs typeface="+mj-cs"/>
                <a:sym typeface="Helvetica Light"/>
              </a:rPr>
              <a:t>Linear Basic Block</a:t>
            </a:r>
            <a:r>
              <a:rPr lang="en-US" sz="3000" b="1" dirty="0">
                <a:solidFill>
                  <a:schemeClr val="bg1"/>
                </a:solidFill>
                <a:latin typeface="Lucida Grande"/>
                <a:ea typeface="+mj-ea"/>
                <a:cs typeface="+mj-cs"/>
                <a:sym typeface="Helvetica Light"/>
              </a:rPr>
              <a:t>: Lazy Strategy</a:t>
            </a:r>
            <a:endParaRPr sz="3000" b="1" dirty="0">
              <a:solidFill>
                <a:schemeClr val="bg1"/>
              </a:solidFill>
              <a:latin typeface="Lucida Grande"/>
              <a:ea typeface="+mj-ea"/>
              <a:cs typeface="+mj-cs"/>
              <a:sym typeface="Helvetica Light"/>
            </a:endParaRPr>
          </a:p>
        </p:txBody>
      </p:sp>
      <p:sp>
        <p:nvSpPr>
          <p:cNvPr id="268" name="Shape 1590"/>
          <p:cNvSpPr/>
          <p:nvPr/>
        </p:nvSpPr>
        <p:spPr>
          <a:xfrm>
            <a:off x="3341730" y="176581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269" name="Shape 1591"/>
          <p:cNvSpPr/>
          <p:nvPr/>
        </p:nvSpPr>
        <p:spPr>
          <a:xfrm>
            <a:off x="3546830" y="1765816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270" name="Shape 1592"/>
          <p:cNvSpPr/>
          <p:nvPr/>
        </p:nvSpPr>
        <p:spPr>
          <a:xfrm>
            <a:off x="3751929" y="176581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272" name="Shape 1594"/>
          <p:cNvSpPr/>
          <p:nvPr/>
        </p:nvSpPr>
        <p:spPr>
          <a:xfrm>
            <a:off x="3340960" y="1981209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273" name="Shape 1595"/>
          <p:cNvSpPr/>
          <p:nvPr/>
        </p:nvSpPr>
        <p:spPr>
          <a:xfrm>
            <a:off x="3546058" y="198120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274" name="Shape 1596"/>
          <p:cNvSpPr/>
          <p:nvPr/>
        </p:nvSpPr>
        <p:spPr>
          <a:xfrm>
            <a:off x="3751157" y="198120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g</a:t>
            </a:r>
          </a:p>
        </p:txBody>
      </p:sp>
      <p:sp>
        <p:nvSpPr>
          <p:cNvPr id="276" name="Shape 1598"/>
          <p:cNvSpPr/>
          <p:nvPr/>
        </p:nvSpPr>
        <p:spPr>
          <a:xfrm>
            <a:off x="3340960" y="2196619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277" name="Shape 1599"/>
          <p:cNvSpPr/>
          <p:nvPr/>
        </p:nvSpPr>
        <p:spPr>
          <a:xfrm>
            <a:off x="3546058" y="219661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278" name="Shape 1600"/>
          <p:cNvSpPr/>
          <p:nvPr/>
        </p:nvSpPr>
        <p:spPr>
          <a:xfrm>
            <a:off x="3751157" y="219661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280" name="Shape 1602"/>
          <p:cNvSpPr/>
          <p:nvPr/>
        </p:nvSpPr>
        <p:spPr>
          <a:xfrm>
            <a:off x="3340960" y="2412011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281" name="Shape 1603"/>
          <p:cNvSpPr/>
          <p:nvPr/>
        </p:nvSpPr>
        <p:spPr>
          <a:xfrm>
            <a:off x="3546058" y="2412011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282" name="Shape 1604"/>
          <p:cNvSpPr/>
          <p:nvPr/>
        </p:nvSpPr>
        <p:spPr>
          <a:xfrm>
            <a:off x="3751157" y="2412011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o</a:t>
            </a:r>
          </a:p>
        </p:txBody>
      </p:sp>
      <p:sp>
        <p:nvSpPr>
          <p:cNvPr id="284" name="Shape 1606"/>
          <p:cNvSpPr/>
          <p:nvPr/>
        </p:nvSpPr>
        <p:spPr>
          <a:xfrm>
            <a:off x="3340960" y="2627421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285" name="Shape 1607"/>
          <p:cNvSpPr/>
          <p:nvPr/>
        </p:nvSpPr>
        <p:spPr>
          <a:xfrm>
            <a:off x="3546058" y="2627421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286" name="Shape 1608"/>
          <p:cNvSpPr/>
          <p:nvPr/>
        </p:nvSpPr>
        <p:spPr>
          <a:xfrm>
            <a:off x="3751157" y="2627421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s</a:t>
            </a:r>
          </a:p>
        </p:txBody>
      </p:sp>
      <p:sp>
        <p:nvSpPr>
          <p:cNvPr id="288" name="Shape 1610"/>
          <p:cNvSpPr/>
          <p:nvPr/>
        </p:nvSpPr>
        <p:spPr>
          <a:xfrm>
            <a:off x="4325274" y="1757901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289" name="Shape 1611"/>
          <p:cNvSpPr/>
          <p:nvPr/>
        </p:nvSpPr>
        <p:spPr>
          <a:xfrm>
            <a:off x="4324502" y="1973293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290" name="Shape 1612"/>
          <p:cNvSpPr/>
          <p:nvPr/>
        </p:nvSpPr>
        <p:spPr>
          <a:xfrm>
            <a:off x="4324503" y="2188703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291" name="Shape 1613"/>
          <p:cNvSpPr/>
          <p:nvPr/>
        </p:nvSpPr>
        <p:spPr>
          <a:xfrm>
            <a:off x="4324503" y="2404096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292" name="Shape 1614"/>
          <p:cNvSpPr/>
          <p:nvPr/>
        </p:nvSpPr>
        <p:spPr>
          <a:xfrm>
            <a:off x="4324503" y="2619505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304" name="Shape 1626"/>
          <p:cNvSpPr/>
          <p:nvPr/>
        </p:nvSpPr>
        <p:spPr>
          <a:xfrm>
            <a:off x="4297984" y="2969239"/>
            <a:ext cx="1045414" cy="1247044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0751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05" name="Shape 1627"/>
          <p:cNvSpPr/>
          <p:nvPr/>
        </p:nvSpPr>
        <p:spPr>
          <a:xfrm>
            <a:off x="5441700" y="2966380"/>
            <a:ext cx="1045414" cy="1249903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0751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67" name="Shape 1689"/>
          <p:cNvSpPr/>
          <p:nvPr/>
        </p:nvSpPr>
        <p:spPr>
          <a:xfrm flipH="1">
            <a:off x="5387865" y="2096943"/>
            <a:ext cx="1" cy="853156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368" name="Shape 1690"/>
          <p:cNvSpPr/>
          <p:nvPr/>
        </p:nvSpPr>
        <p:spPr>
          <a:xfrm>
            <a:off x="4582607" y="2096943"/>
            <a:ext cx="818654" cy="7783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370" name="Shape 1692"/>
          <p:cNvSpPr/>
          <p:nvPr/>
        </p:nvSpPr>
        <p:spPr>
          <a:xfrm flipV="1">
            <a:off x="6487114" y="3549027"/>
            <a:ext cx="1439345" cy="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371" name="Shape 1693"/>
          <p:cNvSpPr/>
          <p:nvPr/>
        </p:nvSpPr>
        <p:spPr>
          <a:xfrm>
            <a:off x="6695488" y="3256427"/>
            <a:ext cx="1062792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>
              <a:defRPr sz="2400"/>
            </a:lvl1pPr>
          </a:lstStyle>
          <a:p>
            <a:pPr algn="ctr" defTabSz="410751">
              <a:defRPr sz="1800"/>
            </a:pPr>
            <a:r>
              <a:rPr lang="en-US" sz="1266" kern="0" dirty="0">
                <a:solidFill>
                  <a:sysClr val="windowText" lastClr="000000"/>
                </a:solidFill>
                <a:sym typeface="Helvetica Light"/>
              </a:rPr>
              <a:t>Solve using R</a:t>
            </a:r>
            <a:endParaRPr sz="1266" kern="0" dirty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372" name="Shape 1694"/>
          <p:cNvSpPr/>
          <p:nvPr/>
        </p:nvSpPr>
        <p:spPr>
          <a:xfrm>
            <a:off x="4848234" y="4547988"/>
            <a:ext cx="3078225" cy="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373" name="Shape 1695"/>
          <p:cNvSpPr/>
          <p:nvPr/>
        </p:nvSpPr>
        <p:spPr>
          <a:xfrm>
            <a:off x="6695488" y="4248609"/>
            <a:ext cx="1062792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>
              <a:defRPr sz="2400"/>
            </a:lvl1pPr>
          </a:lstStyle>
          <a:p>
            <a:pPr algn="ctr" defTabSz="410751">
              <a:defRPr sz="1800"/>
            </a:pPr>
            <a:r>
              <a:rPr lang="en-US" sz="1266" kern="0" dirty="0">
                <a:solidFill>
                  <a:sysClr val="windowText" lastClr="000000"/>
                </a:solidFill>
                <a:sym typeface="Helvetica Light"/>
              </a:rPr>
              <a:t>Solve using R</a:t>
            </a:r>
            <a:endParaRPr sz="1266" kern="0" dirty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386" name="TextBox 385"/>
          <p:cNvSpPr txBox="1"/>
          <p:nvPr/>
        </p:nvSpPr>
        <p:spPr>
          <a:xfrm>
            <a:off x="3039212" y="1643093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A</a:t>
            </a:r>
          </a:p>
        </p:txBody>
      </p:sp>
      <p:sp>
        <p:nvSpPr>
          <p:cNvPr id="387" name="TextBox 386"/>
          <p:cNvSpPr txBox="1"/>
          <p:nvPr/>
        </p:nvSpPr>
        <p:spPr>
          <a:xfrm>
            <a:off x="4077242" y="1643093"/>
            <a:ext cx="2709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b</a:t>
            </a:r>
          </a:p>
        </p:txBody>
      </p:sp>
      <p:sp>
        <p:nvSpPr>
          <p:cNvPr id="396" name="Shape 1590"/>
          <p:cNvSpPr/>
          <p:nvPr/>
        </p:nvSpPr>
        <p:spPr>
          <a:xfrm>
            <a:off x="4527454" y="3077793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397" name="Shape 1594"/>
          <p:cNvSpPr/>
          <p:nvPr/>
        </p:nvSpPr>
        <p:spPr>
          <a:xfrm>
            <a:off x="4526683" y="3293185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398" name="Shape 1598"/>
          <p:cNvSpPr/>
          <p:nvPr/>
        </p:nvSpPr>
        <p:spPr>
          <a:xfrm>
            <a:off x="4526683" y="3508595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399" name="Shape 1602"/>
          <p:cNvSpPr/>
          <p:nvPr/>
        </p:nvSpPr>
        <p:spPr>
          <a:xfrm>
            <a:off x="4526683" y="3723988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400" name="Shape 1606"/>
          <p:cNvSpPr/>
          <p:nvPr/>
        </p:nvSpPr>
        <p:spPr>
          <a:xfrm>
            <a:off x="4526683" y="3939397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401" name="Shape 1610"/>
          <p:cNvSpPr/>
          <p:nvPr/>
        </p:nvSpPr>
        <p:spPr>
          <a:xfrm>
            <a:off x="4925261" y="3077793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02" name="Shape 1611"/>
          <p:cNvSpPr/>
          <p:nvPr/>
        </p:nvSpPr>
        <p:spPr>
          <a:xfrm>
            <a:off x="4924489" y="3293185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03" name="Shape 1612"/>
          <p:cNvSpPr/>
          <p:nvPr/>
        </p:nvSpPr>
        <p:spPr>
          <a:xfrm>
            <a:off x="4924489" y="3508595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04" name="Shape 1613"/>
          <p:cNvSpPr/>
          <p:nvPr/>
        </p:nvSpPr>
        <p:spPr>
          <a:xfrm>
            <a:off x="4924489" y="3723987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05" name="Shape 1614"/>
          <p:cNvSpPr/>
          <p:nvPr/>
        </p:nvSpPr>
        <p:spPr>
          <a:xfrm>
            <a:off x="4924489" y="3939397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06" name="Shape 1590"/>
          <p:cNvSpPr/>
          <p:nvPr/>
        </p:nvSpPr>
        <p:spPr>
          <a:xfrm>
            <a:off x="5590070" y="3077793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407" name="Shape 1591"/>
          <p:cNvSpPr/>
          <p:nvPr/>
        </p:nvSpPr>
        <p:spPr>
          <a:xfrm>
            <a:off x="5795170" y="3077793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408" name="Shape 1594"/>
          <p:cNvSpPr/>
          <p:nvPr/>
        </p:nvSpPr>
        <p:spPr>
          <a:xfrm>
            <a:off x="5589300" y="3293185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409" name="Shape 1595"/>
          <p:cNvSpPr/>
          <p:nvPr/>
        </p:nvSpPr>
        <p:spPr>
          <a:xfrm>
            <a:off x="5794398" y="3293185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410" name="Shape 1598"/>
          <p:cNvSpPr/>
          <p:nvPr/>
        </p:nvSpPr>
        <p:spPr>
          <a:xfrm>
            <a:off x="5589300" y="3508595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411" name="Shape 1599"/>
          <p:cNvSpPr/>
          <p:nvPr/>
        </p:nvSpPr>
        <p:spPr>
          <a:xfrm>
            <a:off x="5794398" y="3508595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412" name="Shape 1602"/>
          <p:cNvSpPr/>
          <p:nvPr/>
        </p:nvSpPr>
        <p:spPr>
          <a:xfrm>
            <a:off x="5589300" y="3723988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413" name="Shape 1603"/>
          <p:cNvSpPr/>
          <p:nvPr/>
        </p:nvSpPr>
        <p:spPr>
          <a:xfrm>
            <a:off x="5794398" y="372398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414" name="Shape 1606"/>
          <p:cNvSpPr/>
          <p:nvPr/>
        </p:nvSpPr>
        <p:spPr>
          <a:xfrm>
            <a:off x="5589300" y="3939397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415" name="Shape 1607"/>
          <p:cNvSpPr/>
          <p:nvPr/>
        </p:nvSpPr>
        <p:spPr>
          <a:xfrm>
            <a:off x="5794398" y="3939397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416" name="Shape 1610"/>
          <p:cNvSpPr/>
          <p:nvPr/>
        </p:nvSpPr>
        <p:spPr>
          <a:xfrm>
            <a:off x="6120107" y="3077793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17" name="Shape 1611"/>
          <p:cNvSpPr/>
          <p:nvPr/>
        </p:nvSpPr>
        <p:spPr>
          <a:xfrm>
            <a:off x="6119335" y="3293185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18" name="Shape 1612"/>
          <p:cNvSpPr/>
          <p:nvPr/>
        </p:nvSpPr>
        <p:spPr>
          <a:xfrm>
            <a:off x="6119336" y="3508595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19" name="Shape 1613"/>
          <p:cNvSpPr/>
          <p:nvPr/>
        </p:nvSpPr>
        <p:spPr>
          <a:xfrm>
            <a:off x="6119336" y="3723987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20" name="Shape 1614"/>
          <p:cNvSpPr/>
          <p:nvPr/>
        </p:nvSpPr>
        <p:spPr>
          <a:xfrm>
            <a:off x="6119336" y="3939397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21" name="Shape 1692"/>
          <p:cNvSpPr/>
          <p:nvPr/>
        </p:nvSpPr>
        <p:spPr>
          <a:xfrm>
            <a:off x="4863630" y="4216282"/>
            <a:ext cx="0" cy="331704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  <a:headEnd type="none"/>
            <a:tailEnd type="non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457153" y="2108023"/>
            <a:ext cx="2308990" cy="3048539"/>
          </a:xfrm>
          <a:prstGeom prst="rect">
            <a:avLst/>
          </a:prstGeom>
          <a:noFill/>
          <a:ln w="12700" cap="flat">
            <a:solidFill>
              <a:srgbClr val="45A4FC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36" name="Shape 295"/>
          <p:cNvSpPr/>
          <p:nvPr/>
        </p:nvSpPr>
        <p:spPr>
          <a:xfrm>
            <a:off x="893792" y="3517353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37" name="Shape 296"/>
          <p:cNvSpPr/>
          <p:nvPr/>
        </p:nvSpPr>
        <p:spPr>
          <a:xfrm>
            <a:off x="1098890" y="3517353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38" name="Shape 297"/>
          <p:cNvSpPr/>
          <p:nvPr/>
        </p:nvSpPr>
        <p:spPr>
          <a:xfrm>
            <a:off x="1303989" y="3517353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39" name="Shape 324"/>
          <p:cNvSpPr/>
          <p:nvPr/>
        </p:nvSpPr>
        <p:spPr>
          <a:xfrm>
            <a:off x="894563" y="3761639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40" name="Shape 325"/>
          <p:cNvSpPr/>
          <p:nvPr/>
        </p:nvSpPr>
        <p:spPr>
          <a:xfrm>
            <a:off x="1099662" y="3761639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41" name="Shape 326"/>
          <p:cNvSpPr/>
          <p:nvPr/>
        </p:nvSpPr>
        <p:spPr>
          <a:xfrm>
            <a:off x="1304760" y="3761639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224042" y="4115645"/>
            <a:ext cx="75822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Task</a:t>
            </a:r>
          </a:p>
        </p:txBody>
      </p:sp>
      <p:cxnSp>
        <p:nvCxnSpPr>
          <p:cNvPr id="146" name="Straight Connector 145"/>
          <p:cNvCxnSpPr/>
          <p:nvPr/>
        </p:nvCxnSpPr>
        <p:spPr>
          <a:xfrm>
            <a:off x="546467" y="4568034"/>
            <a:ext cx="2167152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1" name="Shape 1590"/>
          <p:cNvSpPr/>
          <p:nvPr/>
        </p:nvSpPr>
        <p:spPr>
          <a:xfrm>
            <a:off x="894562" y="2303904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152" name="Shape 1591"/>
          <p:cNvSpPr/>
          <p:nvPr/>
        </p:nvSpPr>
        <p:spPr>
          <a:xfrm>
            <a:off x="1099662" y="2303904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153" name="Shape 1592"/>
          <p:cNvSpPr/>
          <p:nvPr/>
        </p:nvSpPr>
        <p:spPr>
          <a:xfrm>
            <a:off x="1304760" y="2303904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154" name="Shape 1594"/>
          <p:cNvSpPr/>
          <p:nvPr/>
        </p:nvSpPr>
        <p:spPr>
          <a:xfrm>
            <a:off x="893792" y="2519296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155" name="Shape 1595"/>
          <p:cNvSpPr/>
          <p:nvPr/>
        </p:nvSpPr>
        <p:spPr>
          <a:xfrm>
            <a:off x="1098890" y="251929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156" name="Shape 1596"/>
          <p:cNvSpPr/>
          <p:nvPr/>
        </p:nvSpPr>
        <p:spPr>
          <a:xfrm>
            <a:off x="1303989" y="251929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g</a:t>
            </a:r>
          </a:p>
        </p:txBody>
      </p:sp>
      <p:sp>
        <p:nvSpPr>
          <p:cNvPr id="157" name="Shape 1598"/>
          <p:cNvSpPr/>
          <p:nvPr/>
        </p:nvSpPr>
        <p:spPr>
          <a:xfrm>
            <a:off x="893792" y="2734706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158" name="Shape 1599"/>
          <p:cNvSpPr/>
          <p:nvPr/>
        </p:nvSpPr>
        <p:spPr>
          <a:xfrm>
            <a:off x="1098890" y="273470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159" name="Shape 1600"/>
          <p:cNvSpPr/>
          <p:nvPr/>
        </p:nvSpPr>
        <p:spPr>
          <a:xfrm>
            <a:off x="1303989" y="273470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160" name="Shape 1602"/>
          <p:cNvSpPr/>
          <p:nvPr/>
        </p:nvSpPr>
        <p:spPr>
          <a:xfrm>
            <a:off x="893792" y="2950099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161" name="Shape 1603"/>
          <p:cNvSpPr/>
          <p:nvPr/>
        </p:nvSpPr>
        <p:spPr>
          <a:xfrm>
            <a:off x="1098890" y="295009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162" name="Shape 1604"/>
          <p:cNvSpPr/>
          <p:nvPr/>
        </p:nvSpPr>
        <p:spPr>
          <a:xfrm>
            <a:off x="1303989" y="295009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o</a:t>
            </a:r>
          </a:p>
        </p:txBody>
      </p:sp>
      <p:sp>
        <p:nvSpPr>
          <p:cNvPr id="163" name="Shape 1606"/>
          <p:cNvSpPr/>
          <p:nvPr/>
        </p:nvSpPr>
        <p:spPr>
          <a:xfrm>
            <a:off x="893792" y="3165508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164" name="Shape 1607"/>
          <p:cNvSpPr/>
          <p:nvPr/>
        </p:nvSpPr>
        <p:spPr>
          <a:xfrm>
            <a:off x="1098890" y="316550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165" name="Shape 1608"/>
          <p:cNvSpPr/>
          <p:nvPr/>
        </p:nvSpPr>
        <p:spPr>
          <a:xfrm>
            <a:off x="1303989" y="316550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s</a:t>
            </a:r>
          </a:p>
        </p:txBody>
      </p:sp>
      <p:sp>
        <p:nvSpPr>
          <p:cNvPr id="166" name="Shape 1610"/>
          <p:cNvSpPr/>
          <p:nvPr/>
        </p:nvSpPr>
        <p:spPr>
          <a:xfrm>
            <a:off x="1840393" y="2295989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C000"/>
              </a:solidFill>
              <a:sym typeface="Helvetica Light"/>
            </a:endParaRPr>
          </a:p>
        </p:txBody>
      </p:sp>
      <p:sp>
        <p:nvSpPr>
          <p:cNvPr id="167" name="Shape 1611"/>
          <p:cNvSpPr/>
          <p:nvPr/>
        </p:nvSpPr>
        <p:spPr>
          <a:xfrm>
            <a:off x="1839620" y="2511381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C000"/>
              </a:solidFill>
              <a:sym typeface="Helvetica Light"/>
            </a:endParaRPr>
          </a:p>
        </p:txBody>
      </p:sp>
      <p:sp>
        <p:nvSpPr>
          <p:cNvPr id="168" name="Shape 1612"/>
          <p:cNvSpPr/>
          <p:nvPr/>
        </p:nvSpPr>
        <p:spPr>
          <a:xfrm>
            <a:off x="1839621" y="2726791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C000"/>
              </a:solidFill>
              <a:sym typeface="Helvetica Light"/>
            </a:endParaRPr>
          </a:p>
        </p:txBody>
      </p:sp>
      <p:sp>
        <p:nvSpPr>
          <p:cNvPr id="169" name="Shape 1613"/>
          <p:cNvSpPr/>
          <p:nvPr/>
        </p:nvSpPr>
        <p:spPr>
          <a:xfrm>
            <a:off x="1839621" y="2942183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C000"/>
              </a:solidFill>
              <a:sym typeface="Helvetica Light"/>
            </a:endParaRPr>
          </a:p>
        </p:txBody>
      </p:sp>
      <p:sp>
        <p:nvSpPr>
          <p:cNvPr id="170" name="Shape 1614"/>
          <p:cNvSpPr/>
          <p:nvPr/>
        </p:nvSpPr>
        <p:spPr>
          <a:xfrm>
            <a:off x="1839621" y="3157593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C000"/>
              </a:solidFill>
              <a:sym typeface="Helvetica Ligh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92043" y="2181180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A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1592360" y="2181180"/>
            <a:ext cx="2709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b</a:t>
            </a:r>
          </a:p>
        </p:txBody>
      </p:sp>
      <p:sp>
        <p:nvSpPr>
          <p:cNvPr id="173" name="Shape 1610"/>
          <p:cNvSpPr/>
          <p:nvPr/>
        </p:nvSpPr>
        <p:spPr>
          <a:xfrm>
            <a:off x="2404195" y="2303904"/>
            <a:ext cx="179817" cy="1896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74" name="Shape 1611"/>
          <p:cNvSpPr/>
          <p:nvPr/>
        </p:nvSpPr>
        <p:spPr>
          <a:xfrm>
            <a:off x="2403423" y="2519296"/>
            <a:ext cx="179817" cy="18965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b</a:t>
            </a:r>
          </a:p>
        </p:txBody>
      </p:sp>
      <p:sp>
        <p:nvSpPr>
          <p:cNvPr id="175" name="Shape 1612"/>
          <p:cNvSpPr/>
          <p:nvPr/>
        </p:nvSpPr>
        <p:spPr>
          <a:xfrm>
            <a:off x="2403424" y="2734706"/>
            <a:ext cx="179817" cy="1896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sp>
        <p:nvSpPr>
          <p:cNvPr id="176" name="Shape 1613"/>
          <p:cNvSpPr/>
          <p:nvPr/>
        </p:nvSpPr>
        <p:spPr>
          <a:xfrm>
            <a:off x="2403424" y="2950099"/>
            <a:ext cx="179817" cy="1896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d</a:t>
            </a:r>
          </a:p>
        </p:txBody>
      </p:sp>
      <p:sp>
        <p:nvSpPr>
          <p:cNvPr id="177" name="Shape 1614"/>
          <p:cNvSpPr/>
          <p:nvPr/>
        </p:nvSpPr>
        <p:spPr>
          <a:xfrm>
            <a:off x="2403424" y="3165508"/>
            <a:ext cx="179817" cy="18965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719953" y="1646390"/>
            <a:ext cx="1787350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365C0">
                    <a:lumMod val="60000"/>
                    <a:lumOff val="40000"/>
                  </a:srgbClr>
                </a:solidFill>
                <a:sym typeface="Helvetica Light"/>
              </a:rPr>
              <a:t>Basic Block</a:t>
            </a:r>
          </a:p>
        </p:txBody>
      </p:sp>
      <p:sp>
        <p:nvSpPr>
          <p:cNvPr id="180" name="Shape 1688"/>
          <p:cNvSpPr/>
          <p:nvPr/>
        </p:nvSpPr>
        <p:spPr>
          <a:xfrm>
            <a:off x="5624158" y="2340481"/>
            <a:ext cx="1513236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>
              <a:defRPr sz="2400"/>
            </a:lvl1pPr>
          </a:lstStyle>
          <a:p>
            <a:pPr algn="ctr" defTabSz="410751">
              <a:defRPr sz="1800"/>
            </a:pPr>
            <a:r>
              <a:rPr sz="1266" kern="0" dirty="0">
                <a:solidFill>
                  <a:sysClr val="windowText" lastClr="000000"/>
                </a:solidFill>
                <a:sym typeface="Helvetica Light"/>
              </a:rPr>
              <a:t>Apply sub-selection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35322" y="4567535"/>
          <a:ext cx="2358554" cy="42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65" name="Equation" r:id="rId5" imgW="1422400" imgH="254000" progId="Equation.DSMT4">
                  <p:embed/>
                </p:oleObj>
              </mc:Choice>
              <mc:Fallback>
                <p:oleObj name="Equation" r:id="rId5" imgW="14224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322" y="4567535"/>
                        <a:ext cx="2358554" cy="421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TextBox 101"/>
          <p:cNvSpPr txBox="1"/>
          <p:nvPr/>
        </p:nvSpPr>
        <p:spPr>
          <a:xfrm>
            <a:off x="2162891" y="2181786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R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91662" y="3347284"/>
            <a:ext cx="253275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F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4870791"/>
      </p:ext>
    </p:extLst>
  </p:cSld>
  <p:clrMapOvr>
    <a:masterClrMapping/>
  </p:clrMapOvr>
  <p:transition spd="med" advTm="77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 animBg="1"/>
      <p:bldP spid="269" grpId="0" animBg="1"/>
      <p:bldP spid="270" grpId="0" animBg="1"/>
      <p:bldP spid="272" grpId="0" animBg="1"/>
      <p:bldP spid="273" grpId="0" animBg="1"/>
      <p:bldP spid="274" grpId="0" animBg="1"/>
      <p:bldP spid="276" grpId="0" animBg="1"/>
      <p:bldP spid="277" grpId="0" animBg="1"/>
      <p:bldP spid="278" grpId="0" animBg="1"/>
      <p:bldP spid="280" grpId="0" animBg="1"/>
      <p:bldP spid="281" grpId="0" animBg="1"/>
      <p:bldP spid="282" grpId="0" animBg="1"/>
      <p:bldP spid="284" grpId="0" animBg="1"/>
      <p:bldP spid="285" grpId="0" animBg="1"/>
      <p:bldP spid="286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304" grpId="0" animBg="1"/>
      <p:bldP spid="305" grpId="0" animBg="1"/>
      <p:bldP spid="367" grpId="0" animBg="1"/>
      <p:bldP spid="368" grpId="0" animBg="1"/>
      <p:bldP spid="370" grpId="0" animBg="1"/>
      <p:bldP spid="371" grpId="0"/>
      <p:bldP spid="372" grpId="0" animBg="1"/>
      <p:bldP spid="373" grpId="0"/>
      <p:bldP spid="386" grpId="0"/>
      <p:bldP spid="387" grpId="0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1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DeepDive Workflow</a:t>
            </a:r>
            <a:endParaRPr lang="en-US" dirty="0"/>
          </a:p>
        </p:txBody>
      </p:sp>
      <p:sp>
        <p:nvSpPr>
          <p:cNvPr id="3" name="Pentagon 2"/>
          <p:cNvSpPr/>
          <p:nvPr/>
        </p:nvSpPr>
        <p:spPr>
          <a:xfrm>
            <a:off x="455152" y="1548536"/>
            <a:ext cx="3039312" cy="740876"/>
          </a:xfrm>
          <a:prstGeom prst="homePlate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pperplate Gothic Light"/>
                <a:cs typeface="Copperplate Gothic Light"/>
              </a:rPr>
              <a:t>Feature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pperplate Gothic Light"/>
                <a:cs typeface="Copperplate Gothic Light"/>
              </a:rPr>
              <a:t>Extraction</a:t>
            </a:r>
            <a:endParaRPr lang="en-US" sz="2000" b="1" dirty="0">
              <a:solidFill>
                <a:schemeClr val="bg1"/>
              </a:solidFill>
              <a:latin typeface="Copperplate Gothic Light"/>
              <a:cs typeface="Copperplate Gothic Light"/>
            </a:endParaRPr>
          </a:p>
        </p:txBody>
      </p:sp>
      <p:sp>
        <p:nvSpPr>
          <p:cNvPr id="4" name="Chevron 3"/>
          <p:cNvSpPr/>
          <p:nvPr/>
        </p:nvSpPr>
        <p:spPr>
          <a:xfrm>
            <a:off x="3177338" y="1548536"/>
            <a:ext cx="3003917" cy="740876"/>
          </a:xfrm>
          <a:prstGeom prst="chevron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pperplate Gothic Light"/>
                <a:cs typeface="Copperplate Gothic Light"/>
              </a:rPr>
              <a:t>Statistical Learning</a:t>
            </a:r>
            <a:endParaRPr lang="en-US" sz="2000" b="1" dirty="0">
              <a:solidFill>
                <a:schemeClr val="bg1"/>
              </a:solidFill>
              <a:latin typeface="Copperplate Gothic Light"/>
              <a:cs typeface="Copperplate Gothic Light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5865947" y="1548537"/>
            <a:ext cx="3202187" cy="740875"/>
          </a:xfrm>
          <a:prstGeom prst="chevron">
            <a:avLst/>
          </a:prstGeom>
          <a:solidFill>
            <a:srgbClr val="8187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Statistical Learning &amp;  Inference</a:t>
            </a:r>
            <a:endParaRPr lang="en-US" sz="20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8116" y="1406958"/>
            <a:ext cx="370018" cy="1012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bg1"/>
              </a:solidFill>
              <a:latin typeface="Copperplate Gothic Light"/>
              <a:cs typeface="Copperplate Gothic Light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55152" y="1548536"/>
            <a:ext cx="3039312" cy="74087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Feature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Extraction</a:t>
            </a:r>
            <a:endParaRPr lang="en-US" sz="20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177338" y="1548537"/>
            <a:ext cx="3003917" cy="740876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  <a:latin typeface="Optima"/>
                <a:cs typeface="Optima"/>
              </a:rPr>
              <a:t>Probabilistic Knowledge </a:t>
            </a:r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Engineering</a:t>
            </a:r>
            <a:endParaRPr lang="en-US" sz="20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1144" y="1212655"/>
            <a:ext cx="8428182" cy="1207005"/>
          </a:xfrm>
          <a:prstGeom prst="rect">
            <a:avLst/>
          </a:prstGeom>
          <a:noFill/>
          <a:ln w="28575" cmpd="sng">
            <a:solidFill>
              <a:srgbClr val="BFBFB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eader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61" y="909491"/>
            <a:ext cx="2529986" cy="578282"/>
          </a:xfrm>
          <a:prstGeom prst="rect">
            <a:avLst/>
          </a:prstGeom>
        </p:spPr>
      </p:pic>
      <p:pic>
        <p:nvPicPr>
          <p:cNvPr id="11" name="Picture 10" descr="Screen Shot 2015-06-24 at 2.25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1" y="2949968"/>
            <a:ext cx="986119" cy="1502219"/>
          </a:xfrm>
          <a:prstGeom prst="rect">
            <a:avLst/>
          </a:prstGeom>
        </p:spPr>
      </p:pic>
      <p:pic>
        <p:nvPicPr>
          <p:cNvPr id="12" name="Picture 11" descr="Screen Shot 2015-06-24 at 2.23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0" y="2949968"/>
            <a:ext cx="998050" cy="1502219"/>
          </a:xfrm>
          <a:prstGeom prst="rect">
            <a:avLst/>
          </a:prstGeom>
        </p:spPr>
      </p:pic>
      <p:pic>
        <p:nvPicPr>
          <p:cNvPr id="13" name="Picture 12" descr="Screen Shot 2015-06-24 at 2.30.3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57" y="2949968"/>
            <a:ext cx="1019993" cy="1502219"/>
          </a:xfrm>
          <a:prstGeom prst="rect">
            <a:avLst/>
          </a:prstGeom>
        </p:spPr>
      </p:pic>
      <p:pic>
        <p:nvPicPr>
          <p:cNvPr id="14" name="Picture 13" descr="Screen Shot 2015-06-24 at 2.31.3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1" y="3315775"/>
            <a:ext cx="1019992" cy="1502219"/>
          </a:xfrm>
          <a:prstGeom prst="rect">
            <a:avLst/>
          </a:prstGeom>
        </p:spPr>
      </p:pic>
      <p:pic>
        <p:nvPicPr>
          <p:cNvPr id="15" name="Picture 14" descr="Screen Shot 2015-06-24 at 2.37.08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0" y="3315775"/>
            <a:ext cx="1036496" cy="1502219"/>
          </a:xfrm>
          <a:prstGeom prst="rect">
            <a:avLst/>
          </a:prstGeom>
        </p:spPr>
      </p:pic>
      <p:pic>
        <p:nvPicPr>
          <p:cNvPr id="16" name="Picture 15" descr="Screen Shot 2015-06-24 at 2.34.03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57" y="3319636"/>
            <a:ext cx="1019992" cy="14983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0196" y="2485354"/>
            <a:ext cx="1678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Input Sources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261" y="2885464"/>
            <a:ext cx="1714088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8477" y="4877812"/>
            <a:ext cx="1452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External KB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04010" y="5277922"/>
            <a:ext cx="1714088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Wikipedia-logo-en-bi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1" y="5395584"/>
            <a:ext cx="717090" cy="878401"/>
          </a:xfrm>
          <a:prstGeom prst="rect">
            <a:avLst/>
          </a:prstGeom>
        </p:spPr>
      </p:pic>
      <p:pic>
        <p:nvPicPr>
          <p:cNvPr id="22" name="Picture 21" descr="freebas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28431"/>
            <a:ext cx="1212143" cy="371723"/>
          </a:xfrm>
          <a:prstGeom prst="rect">
            <a:avLst/>
          </a:prstGeom>
        </p:spPr>
      </p:pic>
      <p:pic>
        <p:nvPicPr>
          <p:cNvPr id="23" name="Picture 22" descr="geonames_logo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1" y="5866686"/>
            <a:ext cx="1173542" cy="337670"/>
          </a:xfrm>
          <a:prstGeom prst="rect">
            <a:avLst/>
          </a:prstGeom>
        </p:spPr>
      </p:pic>
      <p:sp>
        <p:nvSpPr>
          <p:cNvPr id="24" name="Can 23"/>
          <p:cNvSpPr/>
          <p:nvPr/>
        </p:nvSpPr>
        <p:spPr>
          <a:xfrm>
            <a:off x="3582048" y="5178739"/>
            <a:ext cx="2371483" cy="1036565"/>
          </a:xfrm>
          <a:prstGeom prst="can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  <a:latin typeface="Optima"/>
                <a:cs typeface="Optima"/>
              </a:rPr>
              <a:t>Features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112889" y="5332667"/>
            <a:ext cx="1414420" cy="711023"/>
          </a:xfrm>
          <a:prstGeom prst="rightArrow">
            <a:avLst>
              <a:gd name="adj1" fmla="val 77717"/>
              <a:gd name="adj2" fmla="val 24472"/>
            </a:avLst>
          </a:prstGeom>
          <a:noFill/>
          <a:ln w="38100" cmpd="sng">
            <a:solidFill>
              <a:srgbClr val="DD80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rgbClr val="DD8047"/>
                </a:solidFill>
                <a:latin typeface="Optima"/>
                <a:cs typeface="Optima"/>
              </a:rPr>
              <a:t>Feature Extractor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82049" y="2785739"/>
            <a:ext cx="1639428" cy="628577"/>
          </a:xfrm>
          <a:prstGeom prst="rect">
            <a:avLst/>
          </a:prstGeom>
          <a:noFill/>
          <a:ln w="38100" cmpd="sng">
            <a:solidFill>
              <a:srgbClr val="8187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Optima"/>
                <a:cs typeface="Optima"/>
              </a:rPr>
              <a:t>Factor Graph</a:t>
            </a:r>
          </a:p>
        </p:txBody>
      </p:sp>
      <p:sp>
        <p:nvSpPr>
          <p:cNvPr id="27" name="Right Arrow 26"/>
          <p:cNvSpPr/>
          <p:nvPr/>
        </p:nvSpPr>
        <p:spPr>
          <a:xfrm rot="16200000">
            <a:off x="3276647" y="3948982"/>
            <a:ext cx="1601812" cy="711023"/>
          </a:xfrm>
          <a:prstGeom prst="rightArrow">
            <a:avLst>
              <a:gd name="adj1" fmla="val 77717"/>
              <a:gd name="adj2" fmla="val 24472"/>
            </a:avLst>
          </a:prstGeom>
          <a:noFill/>
          <a:ln w="38100" cmpd="sng">
            <a:solidFill>
              <a:srgbClr val="8187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rgbClr val="81875A"/>
                </a:solidFill>
                <a:latin typeface="Optima"/>
                <a:cs typeface="Optima"/>
              </a:rPr>
              <a:t>Supervision Rule</a:t>
            </a:r>
          </a:p>
        </p:txBody>
      </p:sp>
      <p:sp>
        <p:nvSpPr>
          <p:cNvPr id="28" name="Right Arrow 27"/>
          <p:cNvSpPr/>
          <p:nvPr/>
        </p:nvSpPr>
        <p:spPr>
          <a:xfrm rot="16200000">
            <a:off x="4233072" y="3855981"/>
            <a:ext cx="1601812" cy="897023"/>
          </a:xfrm>
          <a:prstGeom prst="rightArrow">
            <a:avLst>
              <a:gd name="adj1" fmla="val 77717"/>
              <a:gd name="adj2" fmla="val 24472"/>
            </a:avLst>
          </a:prstGeom>
          <a:noFill/>
          <a:ln w="38100" cmpd="sng">
            <a:solidFill>
              <a:srgbClr val="8187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rgbClr val="81875A"/>
                </a:solidFill>
                <a:latin typeface="Optima"/>
                <a:cs typeface="Optima"/>
              </a:rPr>
              <a:t>Domain Knowledge Rule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412700" y="4015371"/>
            <a:ext cx="2480643" cy="2112341"/>
            <a:chOff x="6412700" y="4015371"/>
            <a:chExt cx="2480643" cy="2112341"/>
          </a:xfrm>
        </p:grpSpPr>
        <p:pic>
          <p:nvPicPr>
            <p:cNvPr id="29" name="Picture 28" descr="vc_fossil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700" y="4528610"/>
              <a:ext cx="365807" cy="365807"/>
            </a:xfrm>
            <a:prstGeom prst="rect">
              <a:avLst/>
            </a:prstGeom>
          </p:spPr>
        </p:pic>
        <p:pic>
          <p:nvPicPr>
            <p:cNvPr id="30" name="Picture 29" descr="68747470733a2f2f662e636c6f75642e6769746875622e636f6d2f6173736574732f3334373533372f3438393037352f61646332383639612d623938662d313165322d383131642d3661336563646331376233642e706e67.png"/>
            <p:cNvPicPr>
              <a:picLocks noChangeAspect="1"/>
            </p:cNvPicPr>
            <p:nvPr/>
          </p:nvPicPr>
          <p:blipFill>
            <a:blip r:embed="rId1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0163" y="4551037"/>
              <a:ext cx="399163" cy="365807"/>
            </a:xfrm>
            <a:prstGeom prst="rect">
              <a:avLst/>
            </a:prstGeom>
          </p:spPr>
        </p:pic>
        <p:pic>
          <p:nvPicPr>
            <p:cNvPr id="31" name="Picture 30" descr="Simple_icon_time.svg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813" y="4551037"/>
              <a:ext cx="457259" cy="365807"/>
            </a:xfrm>
            <a:prstGeom prst="rect">
              <a:avLst/>
            </a:prstGeom>
          </p:spPr>
        </p:pic>
        <p:pic>
          <p:nvPicPr>
            <p:cNvPr id="32" name="Picture 31" descr="rock-paper-scissors-rock-icon.png"/>
            <p:cNvPicPr>
              <a:picLocks noChangeAspect="1"/>
            </p:cNvPicPr>
            <p:nvPr/>
          </p:nvPicPr>
          <p:blipFill>
            <a:blip r:embed="rId1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7053" y="4547176"/>
              <a:ext cx="365807" cy="365807"/>
            </a:xfrm>
            <a:prstGeom prst="rect">
              <a:avLst/>
            </a:prstGeom>
          </p:spPr>
        </p:pic>
        <p:cxnSp>
          <p:nvCxnSpPr>
            <p:cNvPr id="33" name="Straight Connector 32"/>
            <p:cNvCxnSpPr/>
            <p:nvPr/>
          </p:nvCxnSpPr>
          <p:spPr>
            <a:xfrm>
              <a:off x="6412700" y="4453919"/>
              <a:ext cx="237757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412700" y="6127712"/>
              <a:ext cx="237757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412700" y="4988336"/>
              <a:ext cx="2377574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778507" y="4453919"/>
              <a:ext cx="0" cy="1673793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412700" y="5544147"/>
              <a:ext cx="2377574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660540" y="4015371"/>
              <a:ext cx="19543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Optima"/>
                  <a:cs typeface="Optima"/>
                </a:rPr>
                <a:t>Inference Result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8352287" y="4453919"/>
              <a:ext cx="0" cy="1673793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8447575" y="4477701"/>
              <a:ext cx="397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Optima"/>
                  <a:cs typeface="Optima"/>
                </a:rPr>
                <a:t>p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30273" y="5072117"/>
              <a:ext cx="541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Optima"/>
                  <a:cs typeface="Optima"/>
                </a:rPr>
                <a:t>0.9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52169" y="5665793"/>
              <a:ext cx="5411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Optima"/>
                  <a:cs typeface="Optima"/>
                </a:rPr>
                <a:t>0.6</a:t>
              </a:r>
            </a:p>
          </p:txBody>
        </p:sp>
      </p:grpSp>
      <p:sp>
        <p:nvSpPr>
          <p:cNvPr id="43" name="Bent-Up Arrow 42"/>
          <p:cNvSpPr/>
          <p:nvPr/>
        </p:nvSpPr>
        <p:spPr>
          <a:xfrm flipV="1">
            <a:off x="6301683" y="2876240"/>
            <a:ext cx="1794746" cy="1079506"/>
          </a:xfrm>
          <a:prstGeom prst="bentUpArrow">
            <a:avLst>
              <a:gd name="adj1" fmla="val 50000"/>
              <a:gd name="adj2" fmla="val 38184"/>
              <a:gd name="adj3" fmla="val 18915"/>
            </a:avLst>
          </a:prstGeom>
          <a:noFill/>
          <a:ln w="38100" cmpd="sng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err="1">
              <a:solidFill>
                <a:srgbClr val="81875A"/>
              </a:solidFill>
              <a:latin typeface="Optima"/>
              <a:cs typeface="Optima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79781" y="4922789"/>
            <a:ext cx="425299" cy="42529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18135" y="4125738"/>
            <a:ext cx="425299" cy="4252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70844" y="4125429"/>
            <a:ext cx="425299" cy="425299"/>
          </a:xfrm>
          <a:prstGeom prst="rect">
            <a:avLst/>
          </a:prstGeom>
        </p:spPr>
      </p:pic>
      <p:pic>
        <p:nvPicPr>
          <p:cNvPr id="47" name="Picture 46" descr="080873-glossy-black-icon-business-robot.png"/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49" y="2763841"/>
            <a:ext cx="774206" cy="77420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0" y="6459214"/>
            <a:ext cx="287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[IEEE Data Eng. Bull. 2014]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232532" y="2391325"/>
            <a:ext cx="851782" cy="1172854"/>
            <a:chOff x="5232532" y="2391325"/>
            <a:chExt cx="851782" cy="1172854"/>
          </a:xfrm>
        </p:grpSpPr>
        <p:sp>
          <p:nvSpPr>
            <p:cNvPr id="50" name="Oval 49"/>
            <p:cNvSpPr/>
            <p:nvPr/>
          </p:nvSpPr>
          <p:spPr>
            <a:xfrm>
              <a:off x="5330884" y="2757596"/>
              <a:ext cx="360780" cy="36078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5330884" y="3203399"/>
              <a:ext cx="360780" cy="36078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32532" y="2391325"/>
              <a:ext cx="621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Optima"/>
                  <a:cs typeface="Optima"/>
                </a:rPr>
                <a:t>R.V.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864368" y="2828822"/>
              <a:ext cx="219946" cy="21994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 flipV="1">
              <a:off x="5691664" y="2937986"/>
              <a:ext cx="172704" cy="809"/>
            </a:xfrm>
            <a:prstGeom prst="line">
              <a:avLst/>
            </a:prstGeom>
            <a:ln w="38100" cmpd="sng">
              <a:solidFill>
                <a:srgbClr val="B95B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5856387" y="3270812"/>
              <a:ext cx="219946" cy="21994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5691664" y="3380785"/>
              <a:ext cx="164723" cy="3004"/>
            </a:xfrm>
            <a:prstGeom prst="line">
              <a:avLst/>
            </a:prstGeom>
            <a:ln w="38100" cmpd="sng">
              <a:solidFill>
                <a:srgbClr val="B95B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5691664" y="2937986"/>
              <a:ext cx="164723" cy="442799"/>
            </a:xfrm>
            <a:prstGeom prst="line">
              <a:avLst/>
            </a:prstGeom>
            <a:ln w="38100" cmpd="sng">
              <a:solidFill>
                <a:srgbClr val="B95B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808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4" grpId="0" animBg="1"/>
      <p:bldP spid="25" grpId="0" animBg="1"/>
      <p:bldP spid="26" grpId="0" animBg="1"/>
      <p:bldP spid="27" grpId="0" animBg="1"/>
      <p:bldP spid="28" grpId="0" animBg="1"/>
      <p:bldP spid="4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8"/>
          <p:cNvSpPr/>
          <p:nvPr/>
        </p:nvSpPr>
        <p:spPr>
          <a:xfrm>
            <a:off x="145851" y="169664"/>
            <a:ext cx="8840392" cy="6096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sz="3000" b="1" dirty="0">
                <a:solidFill>
                  <a:schemeClr val="bg1"/>
                </a:solidFill>
                <a:latin typeface="Lucida Grande"/>
                <a:ea typeface="+mj-ea"/>
                <a:cs typeface="+mj-cs"/>
                <a:sym typeface="Helvetica Light"/>
              </a:rPr>
              <a:t>Linear Basic Block</a:t>
            </a:r>
            <a:r>
              <a:rPr lang="en-US" sz="3000" b="1" dirty="0">
                <a:solidFill>
                  <a:schemeClr val="bg1"/>
                </a:solidFill>
                <a:latin typeface="Lucida Grande"/>
                <a:ea typeface="+mj-ea"/>
                <a:cs typeface="+mj-cs"/>
                <a:sym typeface="Helvetica Light"/>
              </a:rPr>
              <a:t>: Classical Database Opt.</a:t>
            </a:r>
            <a:endParaRPr sz="3000" b="1" dirty="0">
              <a:solidFill>
                <a:schemeClr val="bg1"/>
              </a:solidFill>
              <a:latin typeface="Lucida Grande"/>
              <a:ea typeface="+mj-ea"/>
              <a:cs typeface="+mj-cs"/>
              <a:sym typeface="Helvetica Light"/>
            </a:endParaRPr>
          </a:p>
        </p:txBody>
      </p:sp>
      <p:sp>
        <p:nvSpPr>
          <p:cNvPr id="35" name="Shape 1590"/>
          <p:cNvSpPr/>
          <p:nvPr/>
        </p:nvSpPr>
        <p:spPr>
          <a:xfrm>
            <a:off x="3355304" y="1825974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36" name="Shape 1591"/>
          <p:cNvSpPr/>
          <p:nvPr/>
        </p:nvSpPr>
        <p:spPr>
          <a:xfrm>
            <a:off x="3560404" y="1825974"/>
            <a:ext cx="179816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37" name="Shape 1592"/>
          <p:cNvSpPr/>
          <p:nvPr/>
        </p:nvSpPr>
        <p:spPr>
          <a:xfrm>
            <a:off x="3765502" y="1825974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38" name="Shape 1594"/>
          <p:cNvSpPr/>
          <p:nvPr/>
        </p:nvSpPr>
        <p:spPr>
          <a:xfrm>
            <a:off x="3354534" y="2041367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39" name="Shape 1595"/>
          <p:cNvSpPr/>
          <p:nvPr/>
        </p:nvSpPr>
        <p:spPr>
          <a:xfrm>
            <a:off x="3559632" y="2041367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40" name="Shape 1596"/>
          <p:cNvSpPr/>
          <p:nvPr/>
        </p:nvSpPr>
        <p:spPr>
          <a:xfrm>
            <a:off x="3764731" y="2041367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g</a:t>
            </a:r>
          </a:p>
        </p:txBody>
      </p:sp>
      <p:sp>
        <p:nvSpPr>
          <p:cNvPr id="41" name="Shape 1598"/>
          <p:cNvSpPr/>
          <p:nvPr/>
        </p:nvSpPr>
        <p:spPr>
          <a:xfrm>
            <a:off x="3354534" y="2256777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42" name="Shape 1599"/>
          <p:cNvSpPr/>
          <p:nvPr/>
        </p:nvSpPr>
        <p:spPr>
          <a:xfrm>
            <a:off x="3559632" y="2256777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43" name="Shape 1600"/>
          <p:cNvSpPr/>
          <p:nvPr/>
        </p:nvSpPr>
        <p:spPr>
          <a:xfrm>
            <a:off x="3764731" y="2256777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44" name="Shape 1602"/>
          <p:cNvSpPr/>
          <p:nvPr/>
        </p:nvSpPr>
        <p:spPr>
          <a:xfrm>
            <a:off x="3354534" y="2472169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45" name="Shape 1603"/>
          <p:cNvSpPr/>
          <p:nvPr/>
        </p:nvSpPr>
        <p:spPr>
          <a:xfrm>
            <a:off x="3559632" y="2472169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46" name="Shape 1604"/>
          <p:cNvSpPr/>
          <p:nvPr/>
        </p:nvSpPr>
        <p:spPr>
          <a:xfrm>
            <a:off x="3764731" y="247216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o</a:t>
            </a:r>
          </a:p>
        </p:txBody>
      </p:sp>
      <p:sp>
        <p:nvSpPr>
          <p:cNvPr id="47" name="Shape 1606"/>
          <p:cNvSpPr/>
          <p:nvPr/>
        </p:nvSpPr>
        <p:spPr>
          <a:xfrm>
            <a:off x="3354534" y="2687579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48" name="Shape 1607"/>
          <p:cNvSpPr/>
          <p:nvPr/>
        </p:nvSpPr>
        <p:spPr>
          <a:xfrm>
            <a:off x="3559632" y="2687579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49" name="Shape 1608"/>
          <p:cNvSpPr/>
          <p:nvPr/>
        </p:nvSpPr>
        <p:spPr>
          <a:xfrm>
            <a:off x="3764731" y="268757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s</a:t>
            </a:r>
          </a:p>
        </p:txBody>
      </p:sp>
      <p:sp>
        <p:nvSpPr>
          <p:cNvPr id="50" name="Shape 1610"/>
          <p:cNvSpPr/>
          <p:nvPr/>
        </p:nvSpPr>
        <p:spPr>
          <a:xfrm>
            <a:off x="4338848" y="1818059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51" name="Shape 1611"/>
          <p:cNvSpPr/>
          <p:nvPr/>
        </p:nvSpPr>
        <p:spPr>
          <a:xfrm>
            <a:off x="4338076" y="2033451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52" name="Shape 1612"/>
          <p:cNvSpPr/>
          <p:nvPr/>
        </p:nvSpPr>
        <p:spPr>
          <a:xfrm>
            <a:off x="4338077" y="2248861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53" name="Shape 1613"/>
          <p:cNvSpPr/>
          <p:nvPr/>
        </p:nvSpPr>
        <p:spPr>
          <a:xfrm>
            <a:off x="4338077" y="2464254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54" name="Shape 1614"/>
          <p:cNvSpPr/>
          <p:nvPr/>
        </p:nvSpPr>
        <p:spPr>
          <a:xfrm>
            <a:off x="4338077" y="2679663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55" name="Shape 1626"/>
          <p:cNvSpPr/>
          <p:nvPr/>
        </p:nvSpPr>
        <p:spPr>
          <a:xfrm>
            <a:off x="4366712" y="3535229"/>
            <a:ext cx="1045414" cy="1247044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0751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6" name="Shape 1627"/>
          <p:cNvSpPr/>
          <p:nvPr/>
        </p:nvSpPr>
        <p:spPr>
          <a:xfrm>
            <a:off x="5510428" y="3532369"/>
            <a:ext cx="1045414" cy="1249903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0751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0" name="Shape 1692"/>
          <p:cNvSpPr/>
          <p:nvPr/>
        </p:nvSpPr>
        <p:spPr>
          <a:xfrm flipV="1">
            <a:off x="6555842" y="4115017"/>
            <a:ext cx="1439345" cy="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61" name="Shape 1693"/>
          <p:cNvSpPr/>
          <p:nvPr/>
        </p:nvSpPr>
        <p:spPr>
          <a:xfrm>
            <a:off x="6960986" y="3822417"/>
            <a:ext cx="1062792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>
              <a:defRPr sz="2400"/>
            </a:lvl1pPr>
          </a:lstStyle>
          <a:p>
            <a:pPr algn="ctr" defTabSz="410751">
              <a:defRPr sz="1800"/>
            </a:pPr>
            <a:r>
              <a:rPr lang="en-US" sz="1266" kern="0" dirty="0">
                <a:solidFill>
                  <a:sysClr val="windowText" lastClr="000000"/>
                </a:solidFill>
                <a:sym typeface="Helvetica Light"/>
              </a:rPr>
              <a:t>Solve using R</a:t>
            </a:r>
            <a:endParaRPr sz="1266" kern="0" dirty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62" name="Shape 1694"/>
          <p:cNvSpPr/>
          <p:nvPr/>
        </p:nvSpPr>
        <p:spPr>
          <a:xfrm>
            <a:off x="4916962" y="5113977"/>
            <a:ext cx="3078225" cy="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63" name="Shape 1695"/>
          <p:cNvSpPr/>
          <p:nvPr/>
        </p:nvSpPr>
        <p:spPr>
          <a:xfrm>
            <a:off x="6960986" y="4814599"/>
            <a:ext cx="1062792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>
              <a:defRPr sz="2400"/>
            </a:lvl1pPr>
          </a:lstStyle>
          <a:p>
            <a:pPr algn="ctr" defTabSz="410751">
              <a:defRPr sz="1800"/>
            </a:pPr>
            <a:r>
              <a:rPr lang="en-US" sz="1266" kern="0" dirty="0">
                <a:solidFill>
                  <a:sysClr val="windowText" lastClr="000000"/>
                </a:solidFill>
                <a:sym typeface="Helvetica Light"/>
              </a:rPr>
              <a:t>Solve using R</a:t>
            </a:r>
            <a:endParaRPr sz="1266" kern="0" dirty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52785" y="1703251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A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90816" y="1703251"/>
            <a:ext cx="2709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b</a:t>
            </a:r>
          </a:p>
        </p:txBody>
      </p:sp>
      <p:sp>
        <p:nvSpPr>
          <p:cNvPr id="69" name="Shape 1590"/>
          <p:cNvSpPr/>
          <p:nvPr/>
        </p:nvSpPr>
        <p:spPr>
          <a:xfrm>
            <a:off x="4596181" y="3643782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70" name="Shape 1594"/>
          <p:cNvSpPr/>
          <p:nvPr/>
        </p:nvSpPr>
        <p:spPr>
          <a:xfrm>
            <a:off x="4595411" y="3859175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71" name="Shape 1598"/>
          <p:cNvSpPr/>
          <p:nvPr/>
        </p:nvSpPr>
        <p:spPr>
          <a:xfrm>
            <a:off x="4595411" y="4074585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72" name="Shape 1602"/>
          <p:cNvSpPr/>
          <p:nvPr/>
        </p:nvSpPr>
        <p:spPr>
          <a:xfrm>
            <a:off x="4595411" y="4289977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73" name="Shape 1606"/>
          <p:cNvSpPr/>
          <p:nvPr/>
        </p:nvSpPr>
        <p:spPr>
          <a:xfrm>
            <a:off x="4595411" y="4505387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74" name="Shape 1610"/>
          <p:cNvSpPr/>
          <p:nvPr/>
        </p:nvSpPr>
        <p:spPr>
          <a:xfrm>
            <a:off x="4993988" y="3643782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5" name="Shape 1611"/>
          <p:cNvSpPr/>
          <p:nvPr/>
        </p:nvSpPr>
        <p:spPr>
          <a:xfrm>
            <a:off x="4993216" y="3859174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6" name="Shape 1612"/>
          <p:cNvSpPr/>
          <p:nvPr/>
        </p:nvSpPr>
        <p:spPr>
          <a:xfrm>
            <a:off x="4993217" y="4074584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7" name="Shape 1613"/>
          <p:cNvSpPr/>
          <p:nvPr/>
        </p:nvSpPr>
        <p:spPr>
          <a:xfrm>
            <a:off x="4993217" y="4289977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8" name="Shape 1614"/>
          <p:cNvSpPr/>
          <p:nvPr/>
        </p:nvSpPr>
        <p:spPr>
          <a:xfrm>
            <a:off x="4993217" y="4505386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79" name="Shape 1590"/>
          <p:cNvSpPr/>
          <p:nvPr/>
        </p:nvSpPr>
        <p:spPr>
          <a:xfrm>
            <a:off x="5658798" y="3643782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80" name="Shape 1591"/>
          <p:cNvSpPr/>
          <p:nvPr/>
        </p:nvSpPr>
        <p:spPr>
          <a:xfrm>
            <a:off x="5863898" y="3643782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81" name="Shape 1594"/>
          <p:cNvSpPr/>
          <p:nvPr/>
        </p:nvSpPr>
        <p:spPr>
          <a:xfrm>
            <a:off x="5658028" y="3859175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82" name="Shape 1595"/>
          <p:cNvSpPr/>
          <p:nvPr/>
        </p:nvSpPr>
        <p:spPr>
          <a:xfrm>
            <a:off x="5863126" y="3859175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83" name="Shape 1598"/>
          <p:cNvSpPr/>
          <p:nvPr/>
        </p:nvSpPr>
        <p:spPr>
          <a:xfrm>
            <a:off x="5658028" y="4074585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84" name="Shape 1599"/>
          <p:cNvSpPr/>
          <p:nvPr/>
        </p:nvSpPr>
        <p:spPr>
          <a:xfrm>
            <a:off x="5863126" y="4074585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85" name="Shape 1602"/>
          <p:cNvSpPr/>
          <p:nvPr/>
        </p:nvSpPr>
        <p:spPr>
          <a:xfrm>
            <a:off x="5658028" y="4289977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86" name="Shape 1603"/>
          <p:cNvSpPr/>
          <p:nvPr/>
        </p:nvSpPr>
        <p:spPr>
          <a:xfrm>
            <a:off x="5863126" y="4289977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87" name="Shape 1606"/>
          <p:cNvSpPr/>
          <p:nvPr/>
        </p:nvSpPr>
        <p:spPr>
          <a:xfrm>
            <a:off x="5658028" y="4505387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88" name="Shape 1607"/>
          <p:cNvSpPr/>
          <p:nvPr/>
        </p:nvSpPr>
        <p:spPr>
          <a:xfrm>
            <a:off x="5863126" y="4505387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89" name="Shape 1610"/>
          <p:cNvSpPr/>
          <p:nvPr/>
        </p:nvSpPr>
        <p:spPr>
          <a:xfrm>
            <a:off x="6188835" y="3643782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90" name="Shape 1611"/>
          <p:cNvSpPr/>
          <p:nvPr/>
        </p:nvSpPr>
        <p:spPr>
          <a:xfrm>
            <a:off x="6188063" y="3859174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91" name="Shape 1612"/>
          <p:cNvSpPr/>
          <p:nvPr/>
        </p:nvSpPr>
        <p:spPr>
          <a:xfrm>
            <a:off x="6188063" y="4074584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92" name="Shape 1613"/>
          <p:cNvSpPr/>
          <p:nvPr/>
        </p:nvSpPr>
        <p:spPr>
          <a:xfrm>
            <a:off x="6188063" y="4289977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93" name="Shape 1614"/>
          <p:cNvSpPr/>
          <p:nvPr/>
        </p:nvSpPr>
        <p:spPr>
          <a:xfrm>
            <a:off x="6188063" y="4505386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94" name="Shape 1692"/>
          <p:cNvSpPr/>
          <p:nvPr/>
        </p:nvSpPr>
        <p:spPr>
          <a:xfrm>
            <a:off x="4932357" y="4782272"/>
            <a:ext cx="0" cy="331704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  <a:headEnd type="none"/>
            <a:tailEnd type="non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95" name="Shape 1688"/>
          <p:cNvSpPr/>
          <p:nvPr/>
        </p:nvSpPr>
        <p:spPr>
          <a:xfrm>
            <a:off x="5692602" y="2709126"/>
            <a:ext cx="1513236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>
              <a:defRPr sz="2400"/>
            </a:lvl1pPr>
          </a:lstStyle>
          <a:p>
            <a:pPr algn="ctr" defTabSz="410751">
              <a:defRPr sz="1800"/>
            </a:pPr>
            <a:r>
              <a:rPr sz="1266" kern="0">
                <a:solidFill>
                  <a:sysClr val="windowText" lastClr="000000"/>
                </a:solidFill>
                <a:sym typeface="Helvetica Light"/>
              </a:rPr>
              <a:t>Apply sub-selection</a:t>
            </a:r>
          </a:p>
        </p:txBody>
      </p:sp>
      <p:sp>
        <p:nvSpPr>
          <p:cNvPr id="96" name="Shape 1689"/>
          <p:cNvSpPr/>
          <p:nvPr/>
        </p:nvSpPr>
        <p:spPr>
          <a:xfrm flipH="1">
            <a:off x="5401440" y="2298313"/>
            <a:ext cx="1" cy="1234057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97" name="Shape 1690"/>
          <p:cNvSpPr/>
          <p:nvPr/>
        </p:nvSpPr>
        <p:spPr>
          <a:xfrm>
            <a:off x="4596181" y="2298313"/>
            <a:ext cx="818654" cy="7783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308530" y="942294"/>
            <a:ext cx="6097824" cy="461601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FFFFFF"/>
                </a:solidFill>
                <a:sym typeface="Helvetica Light"/>
              </a:rPr>
              <a:t>Eager: Project away extra columns (rows)</a:t>
            </a:r>
          </a:p>
        </p:txBody>
      </p:sp>
      <p:cxnSp>
        <p:nvCxnSpPr>
          <p:cNvPr id="100" name="Curved Connector 99"/>
          <p:cNvCxnSpPr/>
          <p:nvPr/>
        </p:nvCxnSpPr>
        <p:spPr>
          <a:xfrm rot="5400000">
            <a:off x="3595954" y="1458133"/>
            <a:ext cx="407874" cy="299156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2" name="TextBox 101"/>
          <p:cNvSpPr txBox="1"/>
          <p:nvPr/>
        </p:nvSpPr>
        <p:spPr>
          <a:xfrm>
            <a:off x="3817539" y="5568552"/>
            <a:ext cx="4890762" cy="461601"/>
          </a:xfrm>
          <a:prstGeom prst="rect">
            <a:avLst/>
          </a:prstGeom>
          <a:solidFill>
            <a:schemeClr val="accent1"/>
          </a:solidFill>
          <a:ln w="12700" cap="flat" cmpd="sng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>
            <a:lvl1pPr marL="0" marR="0" indent="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algn="ctr" defTabSz="410751"/>
            <a:r>
              <a:rPr lang="en-US" sz="2531" kern="0" dirty="0">
                <a:solidFill>
                  <a:srgbClr val="FFFFFF"/>
                </a:solidFill>
                <a:sym typeface="Helvetica Light"/>
              </a:rPr>
              <a:t>Batch I/O if all “solves” are scans</a:t>
            </a:r>
          </a:p>
        </p:txBody>
      </p:sp>
      <p:cxnSp>
        <p:nvCxnSpPr>
          <p:cNvPr id="103" name="Curved Connector 102"/>
          <p:cNvCxnSpPr/>
          <p:nvPr/>
        </p:nvCxnSpPr>
        <p:spPr>
          <a:xfrm rot="5400000" flipH="1" flipV="1">
            <a:off x="7129972" y="5148737"/>
            <a:ext cx="375272" cy="362443"/>
          </a:xfrm>
          <a:prstGeom prst="curvedConnector3">
            <a:avLst>
              <a:gd name="adj1" fmla="val 19786"/>
            </a:avLst>
          </a:prstGeom>
          <a:noFill/>
          <a:ln w="38100" cap="flat" cmpd="sng">
            <a:solidFill>
              <a:srgbClr val="0365C0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2" name="Rectangle 141"/>
          <p:cNvSpPr/>
          <p:nvPr/>
        </p:nvSpPr>
        <p:spPr>
          <a:xfrm>
            <a:off x="457153" y="2108023"/>
            <a:ext cx="2308990" cy="3048539"/>
          </a:xfrm>
          <a:prstGeom prst="rect">
            <a:avLst/>
          </a:prstGeom>
          <a:noFill/>
          <a:ln w="12700" cap="flat">
            <a:solidFill>
              <a:srgbClr val="45A4FC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43" name="Shape 295"/>
          <p:cNvSpPr/>
          <p:nvPr/>
        </p:nvSpPr>
        <p:spPr>
          <a:xfrm>
            <a:off x="893792" y="3517353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>
              <a:sym typeface="Helvetica Light"/>
            </a:endParaRPr>
          </a:p>
        </p:txBody>
      </p:sp>
      <p:sp>
        <p:nvSpPr>
          <p:cNvPr id="144" name="Shape 296"/>
          <p:cNvSpPr/>
          <p:nvPr/>
        </p:nvSpPr>
        <p:spPr>
          <a:xfrm>
            <a:off x="1098890" y="3517353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45" name="Shape 297"/>
          <p:cNvSpPr/>
          <p:nvPr/>
        </p:nvSpPr>
        <p:spPr>
          <a:xfrm>
            <a:off x="1303989" y="3517353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46" name="Shape 324"/>
          <p:cNvSpPr/>
          <p:nvPr/>
        </p:nvSpPr>
        <p:spPr>
          <a:xfrm>
            <a:off x="894563" y="3761639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47" name="Shape 325"/>
          <p:cNvSpPr/>
          <p:nvPr/>
        </p:nvSpPr>
        <p:spPr>
          <a:xfrm>
            <a:off x="1099662" y="3761639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48" name="Shape 326"/>
          <p:cNvSpPr/>
          <p:nvPr/>
        </p:nvSpPr>
        <p:spPr>
          <a:xfrm>
            <a:off x="1304760" y="3761639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224042" y="4115645"/>
            <a:ext cx="75822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Task</a:t>
            </a:r>
          </a:p>
        </p:txBody>
      </p:sp>
      <p:cxnSp>
        <p:nvCxnSpPr>
          <p:cNvPr id="150" name="Straight Connector 149"/>
          <p:cNvCxnSpPr/>
          <p:nvPr/>
        </p:nvCxnSpPr>
        <p:spPr>
          <a:xfrm>
            <a:off x="546467" y="4568034"/>
            <a:ext cx="2167152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1" name="Shape 1590"/>
          <p:cNvSpPr/>
          <p:nvPr/>
        </p:nvSpPr>
        <p:spPr>
          <a:xfrm>
            <a:off x="894562" y="2303904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152" name="Shape 1591"/>
          <p:cNvSpPr/>
          <p:nvPr/>
        </p:nvSpPr>
        <p:spPr>
          <a:xfrm>
            <a:off x="1099662" y="2303904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153" name="Shape 1592"/>
          <p:cNvSpPr/>
          <p:nvPr/>
        </p:nvSpPr>
        <p:spPr>
          <a:xfrm>
            <a:off x="1304760" y="2303904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154" name="Shape 1594"/>
          <p:cNvSpPr/>
          <p:nvPr/>
        </p:nvSpPr>
        <p:spPr>
          <a:xfrm>
            <a:off x="893792" y="2519296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155" name="Shape 1595"/>
          <p:cNvSpPr/>
          <p:nvPr/>
        </p:nvSpPr>
        <p:spPr>
          <a:xfrm>
            <a:off x="1098890" y="251929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156" name="Shape 1596"/>
          <p:cNvSpPr/>
          <p:nvPr/>
        </p:nvSpPr>
        <p:spPr>
          <a:xfrm>
            <a:off x="1303989" y="251929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g</a:t>
            </a:r>
          </a:p>
        </p:txBody>
      </p:sp>
      <p:sp>
        <p:nvSpPr>
          <p:cNvPr id="157" name="Shape 1598"/>
          <p:cNvSpPr/>
          <p:nvPr/>
        </p:nvSpPr>
        <p:spPr>
          <a:xfrm>
            <a:off x="893792" y="2734706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158" name="Shape 1599"/>
          <p:cNvSpPr/>
          <p:nvPr/>
        </p:nvSpPr>
        <p:spPr>
          <a:xfrm>
            <a:off x="1098890" y="273470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159" name="Shape 1600"/>
          <p:cNvSpPr/>
          <p:nvPr/>
        </p:nvSpPr>
        <p:spPr>
          <a:xfrm>
            <a:off x="1303989" y="273470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160" name="Shape 1602"/>
          <p:cNvSpPr/>
          <p:nvPr/>
        </p:nvSpPr>
        <p:spPr>
          <a:xfrm>
            <a:off x="893792" y="2950099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161" name="Shape 1603"/>
          <p:cNvSpPr/>
          <p:nvPr/>
        </p:nvSpPr>
        <p:spPr>
          <a:xfrm>
            <a:off x="1098890" y="295009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162" name="Shape 1604"/>
          <p:cNvSpPr/>
          <p:nvPr/>
        </p:nvSpPr>
        <p:spPr>
          <a:xfrm>
            <a:off x="1303989" y="295009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o</a:t>
            </a:r>
          </a:p>
        </p:txBody>
      </p:sp>
      <p:sp>
        <p:nvSpPr>
          <p:cNvPr id="163" name="Shape 1606"/>
          <p:cNvSpPr/>
          <p:nvPr/>
        </p:nvSpPr>
        <p:spPr>
          <a:xfrm>
            <a:off x="893792" y="3165508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164" name="Shape 1607"/>
          <p:cNvSpPr/>
          <p:nvPr/>
        </p:nvSpPr>
        <p:spPr>
          <a:xfrm>
            <a:off x="1098890" y="316550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165" name="Shape 1608"/>
          <p:cNvSpPr/>
          <p:nvPr/>
        </p:nvSpPr>
        <p:spPr>
          <a:xfrm>
            <a:off x="1303989" y="316550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s</a:t>
            </a:r>
          </a:p>
        </p:txBody>
      </p:sp>
      <p:sp>
        <p:nvSpPr>
          <p:cNvPr id="166" name="Shape 1610"/>
          <p:cNvSpPr/>
          <p:nvPr/>
        </p:nvSpPr>
        <p:spPr>
          <a:xfrm>
            <a:off x="1840393" y="2295989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7507"/>
              </a:solidFill>
              <a:sym typeface="Helvetica Light"/>
            </a:endParaRPr>
          </a:p>
        </p:txBody>
      </p:sp>
      <p:sp>
        <p:nvSpPr>
          <p:cNvPr id="167" name="Shape 1611"/>
          <p:cNvSpPr/>
          <p:nvPr/>
        </p:nvSpPr>
        <p:spPr>
          <a:xfrm>
            <a:off x="1839620" y="2511381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7507"/>
              </a:solidFill>
              <a:sym typeface="Helvetica Light"/>
            </a:endParaRPr>
          </a:p>
        </p:txBody>
      </p:sp>
      <p:sp>
        <p:nvSpPr>
          <p:cNvPr id="168" name="Shape 1612"/>
          <p:cNvSpPr/>
          <p:nvPr/>
        </p:nvSpPr>
        <p:spPr>
          <a:xfrm>
            <a:off x="1839621" y="2726791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7507"/>
              </a:solidFill>
              <a:sym typeface="Helvetica Light"/>
            </a:endParaRPr>
          </a:p>
        </p:txBody>
      </p:sp>
      <p:sp>
        <p:nvSpPr>
          <p:cNvPr id="169" name="Shape 1613"/>
          <p:cNvSpPr/>
          <p:nvPr/>
        </p:nvSpPr>
        <p:spPr>
          <a:xfrm>
            <a:off x="1839621" y="2942183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7507"/>
              </a:solidFill>
              <a:sym typeface="Helvetica Light"/>
            </a:endParaRPr>
          </a:p>
        </p:txBody>
      </p:sp>
      <p:sp>
        <p:nvSpPr>
          <p:cNvPr id="170" name="Shape 1614"/>
          <p:cNvSpPr/>
          <p:nvPr/>
        </p:nvSpPr>
        <p:spPr>
          <a:xfrm>
            <a:off x="1839621" y="3157593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7507"/>
              </a:solidFill>
              <a:sym typeface="Helvetica Ligh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92043" y="2181180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A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1592360" y="2181180"/>
            <a:ext cx="2709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b</a:t>
            </a:r>
          </a:p>
        </p:txBody>
      </p:sp>
      <p:sp>
        <p:nvSpPr>
          <p:cNvPr id="173" name="Shape 1610"/>
          <p:cNvSpPr/>
          <p:nvPr/>
        </p:nvSpPr>
        <p:spPr>
          <a:xfrm>
            <a:off x="2404195" y="2303904"/>
            <a:ext cx="179817" cy="1896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6">
                    <a:lumMod val="75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174" name="Shape 1611"/>
          <p:cNvSpPr/>
          <p:nvPr/>
        </p:nvSpPr>
        <p:spPr>
          <a:xfrm>
            <a:off x="2403423" y="2519296"/>
            <a:ext cx="179817" cy="18965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b</a:t>
            </a:r>
          </a:p>
        </p:txBody>
      </p:sp>
      <p:sp>
        <p:nvSpPr>
          <p:cNvPr id="175" name="Shape 1612"/>
          <p:cNvSpPr/>
          <p:nvPr/>
        </p:nvSpPr>
        <p:spPr>
          <a:xfrm>
            <a:off x="2403424" y="2734706"/>
            <a:ext cx="179817" cy="1896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sp>
        <p:nvSpPr>
          <p:cNvPr id="176" name="Shape 1613"/>
          <p:cNvSpPr/>
          <p:nvPr/>
        </p:nvSpPr>
        <p:spPr>
          <a:xfrm>
            <a:off x="2403424" y="2950099"/>
            <a:ext cx="179817" cy="1896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d</a:t>
            </a:r>
          </a:p>
        </p:txBody>
      </p:sp>
      <p:sp>
        <p:nvSpPr>
          <p:cNvPr id="177" name="Shape 1614"/>
          <p:cNvSpPr/>
          <p:nvPr/>
        </p:nvSpPr>
        <p:spPr>
          <a:xfrm>
            <a:off x="2403424" y="3165508"/>
            <a:ext cx="179817" cy="18965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719953" y="1646390"/>
            <a:ext cx="1787350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365C0">
                    <a:lumMod val="60000"/>
                    <a:lumOff val="40000"/>
                  </a:srgbClr>
                </a:solidFill>
                <a:sym typeface="Helvetica Light"/>
              </a:rPr>
              <a:t>Basic Block</a:t>
            </a:r>
          </a:p>
        </p:txBody>
      </p:sp>
      <p:graphicFrame>
        <p:nvGraphicFramePr>
          <p:cNvPr id="179" name="Object 178"/>
          <p:cNvGraphicFramePr>
            <a:graphicFrameLocks noChangeAspect="1"/>
          </p:cNvGraphicFramePr>
          <p:nvPr>
            <p:extLst/>
          </p:nvPr>
        </p:nvGraphicFramePr>
        <p:xfrm>
          <a:off x="435322" y="4567535"/>
          <a:ext cx="2358554" cy="42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9" name="Equation" r:id="rId5" imgW="1422400" imgH="254000" progId="Equation.DSMT4">
                  <p:embed/>
                </p:oleObj>
              </mc:Choice>
              <mc:Fallback>
                <p:oleObj name="Equation" r:id="rId5" imgW="14224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322" y="4567535"/>
                        <a:ext cx="2358554" cy="421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" name="TextBox 179"/>
          <p:cNvSpPr txBox="1"/>
          <p:nvPr/>
        </p:nvSpPr>
        <p:spPr>
          <a:xfrm>
            <a:off x="2162891" y="2181786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R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591662" y="3347284"/>
            <a:ext cx="253275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F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71893916"/>
      </p:ext>
    </p:extLst>
  </p:cSld>
  <p:clrMapOvr>
    <a:masterClrMapping/>
  </p:clrMapOvr>
  <p:transition spd="med" advTm="17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0" grpId="0" animBg="1"/>
      <p:bldP spid="61" grpId="0"/>
      <p:bldP spid="62" grpId="0" animBg="1"/>
      <p:bldP spid="63" grpId="0"/>
      <p:bldP spid="64" grpId="0"/>
      <p:bldP spid="65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 animBg="1"/>
      <p:bldP spid="97" grpId="0" animBg="1"/>
      <p:bldP spid="98" grpId="0" animBg="1"/>
      <p:bldP spid="10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937784" y="1329755"/>
            <a:ext cx="6031387" cy="3837003"/>
            <a:chOff x="4191580" y="1876706"/>
            <a:chExt cx="8577973" cy="5457071"/>
          </a:xfrm>
        </p:grpSpPr>
        <p:sp>
          <p:nvSpPr>
            <p:cNvPr id="277" name="Shape 1764"/>
            <p:cNvSpPr/>
            <p:nvPr/>
          </p:nvSpPr>
          <p:spPr>
            <a:xfrm>
              <a:off x="4191580" y="2519741"/>
              <a:ext cx="8577973" cy="4814036"/>
            </a:xfrm>
            <a:prstGeom prst="rect">
              <a:avLst/>
            </a:prstGeom>
            <a:solidFill>
              <a:srgbClr val="53585F">
                <a:alpha val="24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 b="1">
                  <a:solidFill>
                    <a:srgbClr val="FFFFFF"/>
                  </a:solidFill>
                </a:defRPr>
              </a:pPr>
              <a:endParaRPr sz="1687" b="1" kern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276" name="Shape 1763"/>
            <p:cNvSpPr/>
            <p:nvPr/>
          </p:nvSpPr>
          <p:spPr>
            <a:xfrm>
              <a:off x="4191580" y="1876706"/>
              <a:ext cx="8577973" cy="643035"/>
            </a:xfrm>
            <a:prstGeom prst="rect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defRPr sz="2400" b="1">
                  <a:solidFill>
                    <a:srgbClr val="FFFFFF"/>
                  </a:solidFill>
                </a:defRPr>
              </a:lvl1pPr>
            </a:lstStyle>
            <a:p>
              <a:pPr algn="ctr" defTabSz="410751">
                <a:defRPr sz="1800" b="0">
                  <a:solidFill>
                    <a:srgbClr val="000000"/>
                  </a:solidFill>
                </a:defRPr>
              </a:pPr>
              <a:r>
                <a:rPr lang="en-US" sz="2000" kern="0" dirty="0">
                  <a:solidFill>
                    <a:schemeClr val="bg1"/>
                  </a:solidFill>
                  <a:latin typeface="Helvetica"/>
                  <a:cs typeface="Helvetica"/>
                  <a:sym typeface="Helvetica Light"/>
                </a:rPr>
                <a:t>Background: QR</a:t>
              </a:r>
              <a:r>
                <a:rPr lang="en-US" sz="2000" b="0" kern="0" dirty="0">
                  <a:solidFill>
                    <a:schemeClr val="bg1"/>
                  </a:solidFill>
                  <a:latin typeface="Helvetica"/>
                  <a:cs typeface="Helvetica"/>
                  <a:sym typeface="Helvetica Light"/>
                </a:rPr>
                <a:t> </a:t>
              </a:r>
              <a:r>
                <a:rPr lang="en-US" sz="2000" kern="0" dirty="0">
                  <a:solidFill>
                    <a:schemeClr val="bg1"/>
                  </a:solidFill>
                  <a:latin typeface="Helvetica"/>
                  <a:cs typeface="Helvetica"/>
                  <a:sym typeface="Helvetica Light"/>
                </a:rPr>
                <a:t>Decomposition</a:t>
              </a:r>
              <a:endParaRPr sz="2000" kern="0" dirty="0">
                <a:solidFill>
                  <a:schemeClr val="bg1"/>
                </a:solidFill>
                <a:latin typeface="Helvetica"/>
                <a:cs typeface="Helvetica"/>
                <a:sym typeface="Helvetica Light"/>
              </a:endParaRPr>
            </a:p>
          </p:txBody>
        </p:sp>
      </p:grpSp>
      <p:sp>
        <p:nvSpPr>
          <p:cNvPr id="2" name="Shape 1488"/>
          <p:cNvSpPr/>
          <p:nvPr/>
        </p:nvSpPr>
        <p:spPr>
          <a:xfrm>
            <a:off x="145851" y="169664"/>
            <a:ext cx="8840392" cy="6096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sz="3000" b="1" dirty="0">
                <a:solidFill>
                  <a:schemeClr val="bg1"/>
                </a:solidFill>
                <a:latin typeface="Lucida Grande"/>
                <a:ea typeface="+mj-ea"/>
                <a:cs typeface="+mj-cs"/>
                <a:sym typeface="Helvetica Light"/>
              </a:rPr>
              <a:t>Linear Basic Block</a:t>
            </a:r>
            <a:r>
              <a:rPr lang="en-US" sz="3000" b="1" dirty="0">
                <a:solidFill>
                  <a:schemeClr val="bg1"/>
                </a:solidFill>
                <a:latin typeface="Lucida Grande"/>
                <a:ea typeface="+mj-ea"/>
                <a:cs typeface="+mj-cs"/>
                <a:sym typeface="Helvetica Light"/>
              </a:rPr>
              <a:t>: Numerical Analysis Opt.</a:t>
            </a:r>
          </a:p>
        </p:txBody>
      </p:sp>
      <p:sp>
        <p:nvSpPr>
          <p:cNvPr id="179" name="Shape 1590"/>
          <p:cNvSpPr/>
          <p:nvPr/>
        </p:nvSpPr>
        <p:spPr>
          <a:xfrm>
            <a:off x="3296225" y="235713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180" name="Shape 1591"/>
          <p:cNvSpPr/>
          <p:nvPr/>
        </p:nvSpPr>
        <p:spPr>
          <a:xfrm>
            <a:off x="3501325" y="2357136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181" name="Shape 1592"/>
          <p:cNvSpPr/>
          <p:nvPr/>
        </p:nvSpPr>
        <p:spPr>
          <a:xfrm>
            <a:off x="3706424" y="235713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182" name="Shape 1594"/>
          <p:cNvSpPr/>
          <p:nvPr/>
        </p:nvSpPr>
        <p:spPr>
          <a:xfrm>
            <a:off x="3295455" y="2572528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183" name="Shape 1595"/>
          <p:cNvSpPr/>
          <p:nvPr/>
        </p:nvSpPr>
        <p:spPr>
          <a:xfrm>
            <a:off x="3500554" y="257252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184" name="Shape 1596"/>
          <p:cNvSpPr/>
          <p:nvPr/>
        </p:nvSpPr>
        <p:spPr>
          <a:xfrm>
            <a:off x="3705652" y="257252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g</a:t>
            </a:r>
          </a:p>
        </p:txBody>
      </p:sp>
      <p:sp>
        <p:nvSpPr>
          <p:cNvPr id="185" name="Shape 1598"/>
          <p:cNvSpPr/>
          <p:nvPr/>
        </p:nvSpPr>
        <p:spPr>
          <a:xfrm>
            <a:off x="3295455" y="2787939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186" name="Shape 1599"/>
          <p:cNvSpPr/>
          <p:nvPr/>
        </p:nvSpPr>
        <p:spPr>
          <a:xfrm>
            <a:off x="3500554" y="278793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187" name="Shape 1600"/>
          <p:cNvSpPr/>
          <p:nvPr/>
        </p:nvSpPr>
        <p:spPr>
          <a:xfrm>
            <a:off x="3705652" y="278793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188" name="Shape 1602"/>
          <p:cNvSpPr/>
          <p:nvPr/>
        </p:nvSpPr>
        <p:spPr>
          <a:xfrm>
            <a:off x="3295455" y="3003331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189" name="Shape 1603"/>
          <p:cNvSpPr/>
          <p:nvPr/>
        </p:nvSpPr>
        <p:spPr>
          <a:xfrm>
            <a:off x="3500554" y="3003331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190" name="Shape 1604"/>
          <p:cNvSpPr/>
          <p:nvPr/>
        </p:nvSpPr>
        <p:spPr>
          <a:xfrm>
            <a:off x="3705652" y="3003331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o</a:t>
            </a:r>
          </a:p>
        </p:txBody>
      </p:sp>
      <p:sp>
        <p:nvSpPr>
          <p:cNvPr id="191" name="Shape 1606"/>
          <p:cNvSpPr/>
          <p:nvPr/>
        </p:nvSpPr>
        <p:spPr>
          <a:xfrm>
            <a:off x="3295455" y="3218740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192" name="Shape 1607"/>
          <p:cNvSpPr/>
          <p:nvPr/>
        </p:nvSpPr>
        <p:spPr>
          <a:xfrm>
            <a:off x="3500554" y="3218740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193" name="Shape 1608"/>
          <p:cNvSpPr/>
          <p:nvPr/>
        </p:nvSpPr>
        <p:spPr>
          <a:xfrm>
            <a:off x="3705652" y="3218740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s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993707" y="2147600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A</a:t>
            </a:r>
          </a:p>
        </p:txBody>
      </p:sp>
      <p:sp>
        <p:nvSpPr>
          <p:cNvPr id="195" name="Shape 1590"/>
          <p:cNvSpPr/>
          <p:nvPr/>
        </p:nvSpPr>
        <p:spPr>
          <a:xfrm>
            <a:off x="5435468" y="2563827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196" name="Shape 1591"/>
          <p:cNvSpPr/>
          <p:nvPr/>
        </p:nvSpPr>
        <p:spPr>
          <a:xfrm>
            <a:off x="5640568" y="2563827"/>
            <a:ext cx="179816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197" name="Shape 1592"/>
          <p:cNvSpPr/>
          <p:nvPr/>
        </p:nvSpPr>
        <p:spPr>
          <a:xfrm>
            <a:off x="5845666" y="2563827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 dirty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198" name="Shape 1594"/>
          <p:cNvSpPr/>
          <p:nvPr/>
        </p:nvSpPr>
        <p:spPr>
          <a:xfrm>
            <a:off x="5434698" y="2779219"/>
            <a:ext cx="179816" cy="18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199" name="Shape 1595"/>
          <p:cNvSpPr/>
          <p:nvPr/>
        </p:nvSpPr>
        <p:spPr>
          <a:xfrm>
            <a:off x="5639796" y="2779219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f</a:t>
            </a:r>
          </a:p>
        </p:txBody>
      </p:sp>
      <p:sp>
        <p:nvSpPr>
          <p:cNvPr id="200" name="Shape 1596"/>
          <p:cNvSpPr/>
          <p:nvPr/>
        </p:nvSpPr>
        <p:spPr>
          <a:xfrm>
            <a:off x="5844895" y="2779219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g</a:t>
            </a:r>
          </a:p>
        </p:txBody>
      </p:sp>
      <p:sp>
        <p:nvSpPr>
          <p:cNvPr id="201" name="Shape 1598"/>
          <p:cNvSpPr/>
          <p:nvPr/>
        </p:nvSpPr>
        <p:spPr>
          <a:xfrm>
            <a:off x="5434698" y="2994629"/>
            <a:ext cx="179816" cy="189658"/>
          </a:xfrm>
          <a:prstGeom prst="rect">
            <a:avLst/>
          </a:prstGeom>
          <a:solidFill>
            <a:srgbClr val="FDCDC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20000"/>
                    <a:lumOff val="8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202" name="Shape 1599"/>
          <p:cNvSpPr/>
          <p:nvPr/>
        </p:nvSpPr>
        <p:spPr>
          <a:xfrm>
            <a:off x="5639796" y="2994629"/>
            <a:ext cx="179817" cy="18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20000"/>
                    <a:lumOff val="8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203" name="Shape 1600"/>
          <p:cNvSpPr/>
          <p:nvPr/>
        </p:nvSpPr>
        <p:spPr>
          <a:xfrm>
            <a:off x="5844895" y="2994629"/>
            <a:ext cx="179817" cy="189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36541" y="2605699"/>
            <a:ext cx="286939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=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5405122" y="2144034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R</a:t>
            </a:r>
          </a:p>
        </p:txBody>
      </p:sp>
      <p:sp>
        <p:nvSpPr>
          <p:cNvPr id="205" name="Shape 1590"/>
          <p:cNvSpPr/>
          <p:nvPr/>
        </p:nvSpPr>
        <p:spPr>
          <a:xfrm>
            <a:off x="4430273" y="2358236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206" name="Shape 1591"/>
          <p:cNvSpPr/>
          <p:nvPr/>
        </p:nvSpPr>
        <p:spPr>
          <a:xfrm>
            <a:off x="4635373" y="2358236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207" name="Shape 1592"/>
          <p:cNvSpPr/>
          <p:nvPr/>
        </p:nvSpPr>
        <p:spPr>
          <a:xfrm>
            <a:off x="4840471" y="2358236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208" name="Shape 1594"/>
          <p:cNvSpPr/>
          <p:nvPr/>
        </p:nvSpPr>
        <p:spPr>
          <a:xfrm>
            <a:off x="4429502" y="2573628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209" name="Shape 1595"/>
          <p:cNvSpPr/>
          <p:nvPr/>
        </p:nvSpPr>
        <p:spPr>
          <a:xfrm>
            <a:off x="4634601" y="2573628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210" name="Shape 1596"/>
          <p:cNvSpPr/>
          <p:nvPr/>
        </p:nvSpPr>
        <p:spPr>
          <a:xfrm>
            <a:off x="4839699" y="2573628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g</a:t>
            </a:r>
          </a:p>
        </p:txBody>
      </p:sp>
      <p:sp>
        <p:nvSpPr>
          <p:cNvPr id="211" name="Shape 1598"/>
          <p:cNvSpPr/>
          <p:nvPr/>
        </p:nvSpPr>
        <p:spPr>
          <a:xfrm>
            <a:off x="4429502" y="2789038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212" name="Shape 1599"/>
          <p:cNvSpPr/>
          <p:nvPr/>
        </p:nvSpPr>
        <p:spPr>
          <a:xfrm>
            <a:off x="4634601" y="2789038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213" name="Shape 1600"/>
          <p:cNvSpPr/>
          <p:nvPr/>
        </p:nvSpPr>
        <p:spPr>
          <a:xfrm>
            <a:off x="4839699" y="2789038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214" name="Shape 1602"/>
          <p:cNvSpPr/>
          <p:nvPr/>
        </p:nvSpPr>
        <p:spPr>
          <a:xfrm>
            <a:off x="4429502" y="3004431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215" name="Shape 1603"/>
          <p:cNvSpPr/>
          <p:nvPr/>
        </p:nvSpPr>
        <p:spPr>
          <a:xfrm>
            <a:off x="4634601" y="3004431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216" name="Shape 1604"/>
          <p:cNvSpPr/>
          <p:nvPr/>
        </p:nvSpPr>
        <p:spPr>
          <a:xfrm>
            <a:off x="4839699" y="3004431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o</a:t>
            </a:r>
          </a:p>
        </p:txBody>
      </p:sp>
      <p:sp>
        <p:nvSpPr>
          <p:cNvPr id="217" name="Shape 1606"/>
          <p:cNvSpPr/>
          <p:nvPr/>
        </p:nvSpPr>
        <p:spPr>
          <a:xfrm>
            <a:off x="4429502" y="3219840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218" name="Shape 1607"/>
          <p:cNvSpPr/>
          <p:nvPr/>
        </p:nvSpPr>
        <p:spPr>
          <a:xfrm>
            <a:off x="4634601" y="3219840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219" name="Shape 1608"/>
          <p:cNvSpPr/>
          <p:nvPr/>
        </p:nvSpPr>
        <p:spPr>
          <a:xfrm>
            <a:off x="4839699" y="3219840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s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4116860" y="2148697"/>
            <a:ext cx="32541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Q</a:t>
            </a:r>
          </a:p>
        </p:txBody>
      </p:sp>
      <p:sp>
        <p:nvSpPr>
          <p:cNvPr id="58" name="Multiply 57"/>
          <p:cNvSpPr/>
          <p:nvPr/>
        </p:nvSpPr>
        <p:spPr>
          <a:xfrm>
            <a:off x="5102918" y="2743055"/>
            <a:ext cx="235641" cy="235641"/>
          </a:xfrm>
          <a:prstGeom prst="mathMultiply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6068100" y="1858531"/>
            <a:ext cx="29126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DE6A10">
                    <a:lumMod val="75000"/>
                  </a:srgbClr>
                </a:solidFill>
                <a:sym typeface="Helvetica Light"/>
              </a:rPr>
              <a:t>Orthogonal: Q</a:t>
            </a:r>
            <a:r>
              <a:rPr lang="en-US" sz="2531" kern="0" baseline="30000" dirty="0">
                <a:solidFill>
                  <a:srgbClr val="DE6A10">
                    <a:lumMod val="75000"/>
                  </a:srgbClr>
                </a:solidFill>
                <a:sym typeface="Helvetica Light"/>
              </a:rPr>
              <a:t>T</a:t>
            </a:r>
            <a:r>
              <a:rPr lang="en-US" sz="2531" kern="0" dirty="0">
                <a:solidFill>
                  <a:srgbClr val="DE6A10">
                    <a:lumMod val="75000"/>
                  </a:srgbClr>
                </a:solidFill>
                <a:sym typeface="Helvetica Light"/>
              </a:rPr>
              <a:t>=Q</a:t>
            </a:r>
            <a:r>
              <a:rPr lang="en-US" sz="2531" kern="0" baseline="30000" dirty="0">
                <a:solidFill>
                  <a:srgbClr val="DE6A10">
                    <a:lumMod val="75000"/>
                  </a:srgbClr>
                </a:solidFill>
                <a:sym typeface="Helvetica Light"/>
              </a:rPr>
              <a:t>-1</a:t>
            </a:r>
          </a:p>
        </p:txBody>
      </p:sp>
      <p:sp>
        <p:nvSpPr>
          <p:cNvPr id="360" name="TextBox 359"/>
          <p:cNvSpPr txBox="1"/>
          <p:nvPr/>
        </p:nvSpPr>
        <p:spPr>
          <a:xfrm>
            <a:off x="6226298" y="3172726"/>
            <a:ext cx="2545570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C82506">
                    <a:lumMod val="60000"/>
                    <a:lumOff val="40000"/>
                  </a:srgbClr>
                </a:solidFill>
                <a:sym typeface="Helvetica Light"/>
              </a:rPr>
              <a:t>Upper Triangular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418200" y="3248256"/>
            <a:ext cx="620414" cy="0"/>
          </a:xfrm>
          <a:prstGeom prst="line">
            <a:avLst/>
          </a:prstGeom>
          <a:noFill/>
          <a:ln w="25400" cap="flat">
            <a:solidFill>
              <a:srgbClr val="C8250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Elbow Connector 8"/>
          <p:cNvCxnSpPr/>
          <p:nvPr/>
        </p:nvCxnSpPr>
        <p:spPr>
          <a:xfrm rot="10800000">
            <a:off x="5729706" y="3248256"/>
            <a:ext cx="497868" cy="153581"/>
          </a:xfrm>
          <a:prstGeom prst="bentConnector2">
            <a:avLst/>
          </a:prstGeom>
          <a:noFill/>
          <a:ln w="25400" cap="flat">
            <a:solidFill>
              <a:srgbClr val="C8250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2" name="Straight Connector 361"/>
          <p:cNvCxnSpPr/>
          <p:nvPr/>
        </p:nvCxnSpPr>
        <p:spPr>
          <a:xfrm>
            <a:off x="4399874" y="2287576"/>
            <a:ext cx="620414" cy="0"/>
          </a:xfrm>
          <a:prstGeom prst="line">
            <a:avLst/>
          </a:prstGeom>
          <a:noFill/>
          <a:ln w="25400" cap="flat">
            <a:solidFill>
              <a:schemeClr val="accent4">
                <a:lumMod val="7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3" name="Elbow Connector 362"/>
          <p:cNvCxnSpPr/>
          <p:nvPr/>
        </p:nvCxnSpPr>
        <p:spPr>
          <a:xfrm rot="10800000" flipV="1">
            <a:off x="4635373" y="2122402"/>
            <a:ext cx="1390600" cy="165174"/>
          </a:xfrm>
          <a:prstGeom prst="bentConnector3">
            <a:avLst>
              <a:gd name="adj1" fmla="val 95324"/>
            </a:avLst>
          </a:prstGeom>
          <a:noFill/>
          <a:ln w="25400" cap="flat">
            <a:solidFill>
              <a:srgbClr val="A6500C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5" name="Shape 1590"/>
          <p:cNvSpPr/>
          <p:nvPr/>
        </p:nvSpPr>
        <p:spPr>
          <a:xfrm>
            <a:off x="3741427" y="4335268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 dirty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366" name="Shape 1591"/>
          <p:cNvSpPr/>
          <p:nvPr/>
        </p:nvSpPr>
        <p:spPr>
          <a:xfrm>
            <a:off x="3946527" y="4335268"/>
            <a:ext cx="179816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367" name="Shape 1592"/>
          <p:cNvSpPr/>
          <p:nvPr/>
        </p:nvSpPr>
        <p:spPr>
          <a:xfrm>
            <a:off x="4151625" y="4335268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 dirty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368" name="Shape 1594"/>
          <p:cNvSpPr/>
          <p:nvPr/>
        </p:nvSpPr>
        <p:spPr>
          <a:xfrm>
            <a:off x="3740657" y="4550661"/>
            <a:ext cx="179816" cy="18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369" name="Shape 1595"/>
          <p:cNvSpPr/>
          <p:nvPr/>
        </p:nvSpPr>
        <p:spPr>
          <a:xfrm>
            <a:off x="3945755" y="4550661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f</a:t>
            </a:r>
          </a:p>
        </p:txBody>
      </p:sp>
      <p:sp>
        <p:nvSpPr>
          <p:cNvPr id="370" name="Shape 1596"/>
          <p:cNvSpPr/>
          <p:nvPr/>
        </p:nvSpPr>
        <p:spPr>
          <a:xfrm>
            <a:off x="4150854" y="4550661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g</a:t>
            </a:r>
          </a:p>
        </p:txBody>
      </p:sp>
      <p:sp>
        <p:nvSpPr>
          <p:cNvPr id="371" name="Shape 1598"/>
          <p:cNvSpPr/>
          <p:nvPr/>
        </p:nvSpPr>
        <p:spPr>
          <a:xfrm>
            <a:off x="3740657" y="4766071"/>
            <a:ext cx="179816" cy="189658"/>
          </a:xfrm>
          <a:prstGeom prst="rect">
            <a:avLst/>
          </a:prstGeom>
          <a:solidFill>
            <a:srgbClr val="FDCDC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20000"/>
                    <a:lumOff val="8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372" name="Shape 1599"/>
          <p:cNvSpPr/>
          <p:nvPr/>
        </p:nvSpPr>
        <p:spPr>
          <a:xfrm>
            <a:off x="3945755" y="4766071"/>
            <a:ext cx="179817" cy="18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 dirty="0">
                <a:solidFill>
                  <a:schemeClr val="accent5">
                    <a:lumMod val="20000"/>
                    <a:lumOff val="8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373" name="Shape 1600"/>
          <p:cNvSpPr/>
          <p:nvPr/>
        </p:nvSpPr>
        <p:spPr>
          <a:xfrm>
            <a:off x="4150854" y="4766071"/>
            <a:ext cx="179817" cy="189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3697927" y="3937375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R</a:t>
            </a:r>
          </a:p>
        </p:txBody>
      </p:sp>
      <p:sp>
        <p:nvSpPr>
          <p:cNvPr id="377" name="Shape 1612"/>
          <p:cNvSpPr/>
          <p:nvPr/>
        </p:nvSpPr>
        <p:spPr>
          <a:xfrm>
            <a:off x="4696047" y="4326460"/>
            <a:ext cx="179817" cy="189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2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378" name="Shape 1613"/>
          <p:cNvSpPr/>
          <p:nvPr/>
        </p:nvSpPr>
        <p:spPr>
          <a:xfrm>
            <a:off x="4696047" y="4541852"/>
            <a:ext cx="179817" cy="189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d</a:t>
            </a:r>
          </a:p>
        </p:txBody>
      </p:sp>
      <p:sp>
        <p:nvSpPr>
          <p:cNvPr id="379" name="Shape 1614"/>
          <p:cNvSpPr/>
          <p:nvPr/>
        </p:nvSpPr>
        <p:spPr>
          <a:xfrm>
            <a:off x="4696047" y="4757262"/>
            <a:ext cx="179817" cy="1896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380" name="Multiply 379"/>
          <p:cNvSpPr/>
          <p:nvPr/>
        </p:nvSpPr>
        <p:spPr>
          <a:xfrm>
            <a:off x="4388890" y="4518861"/>
            <a:ext cx="235641" cy="235641"/>
          </a:xfrm>
          <a:prstGeom prst="mathMultiply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4994556" y="4350367"/>
            <a:ext cx="286939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=</a:t>
            </a:r>
          </a:p>
        </p:txBody>
      </p:sp>
      <p:sp>
        <p:nvSpPr>
          <p:cNvPr id="382" name="Shape 1590"/>
          <p:cNvSpPr/>
          <p:nvPr/>
        </p:nvSpPr>
        <p:spPr>
          <a:xfrm>
            <a:off x="5527559" y="4326443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 dirty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385" name="Shape 1594"/>
          <p:cNvSpPr/>
          <p:nvPr/>
        </p:nvSpPr>
        <p:spPr>
          <a:xfrm>
            <a:off x="5526789" y="4541835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388" name="Shape 1598"/>
          <p:cNvSpPr/>
          <p:nvPr/>
        </p:nvSpPr>
        <p:spPr>
          <a:xfrm>
            <a:off x="5526789" y="4757245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415" name="TextBox 414"/>
          <p:cNvSpPr txBox="1"/>
          <p:nvPr/>
        </p:nvSpPr>
        <p:spPr>
          <a:xfrm>
            <a:off x="5287263" y="3937767"/>
            <a:ext cx="445636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Q</a:t>
            </a:r>
            <a:r>
              <a:rPr lang="en-US" sz="2531" kern="0" baseline="30000" dirty="0">
                <a:solidFill>
                  <a:srgbClr val="000000"/>
                </a:solidFill>
                <a:sym typeface="Helvetica Light"/>
              </a:rPr>
              <a:t>T</a:t>
            </a:r>
          </a:p>
        </p:txBody>
      </p:sp>
      <p:sp>
        <p:nvSpPr>
          <p:cNvPr id="421" name="TextBox 420"/>
          <p:cNvSpPr txBox="1"/>
          <p:nvPr/>
        </p:nvSpPr>
        <p:spPr>
          <a:xfrm>
            <a:off x="5709926" y="3928096"/>
            <a:ext cx="2709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b</a:t>
            </a:r>
          </a:p>
        </p:txBody>
      </p:sp>
      <p:sp>
        <p:nvSpPr>
          <p:cNvPr id="423" name="TextBox 422"/>
          <p:cNvSpPr txBox="1"/>
          <p:nvPr/>
        </p:nvSpPr>
        <p:spPr>
          <a:xfrm>
            <a:off x="4660118" y="3928096"/>
            <a:ext cx="234039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41136" y="4399897"/>
            <a:ext cx="343044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d</a:t>
            </a:r>
            <a:r>
              <a:rPr lang="en-US" sz="2531" kern="0" baseline="3000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2</a:t>
            </a:r>
            <a:endParaRPr lang="en-US" sz="2531" kern="0" dirty="0">
              <a:solidFill>
                <a:srgbClr val="C82506"/>
              </a:solidFill>
              <a:latin typeface="Times New Roman"/>
              <a:cs typeface="Times New Roman"/>
              <a:sym typeface="Helvetica Ligh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142532" y="4326443"/>
            <a:ext cx="0" cy="629286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4" name="Straight Connector 423"/>
          <p:cNvCxnSpPr/>
          <p:nvPr/>
        </p:nvCxnSpPr>
        <p:spPr>
          <a:xfrm flipV="1">
            <a:off x="6142532" y="4659062"/>
            <a:ext cx="989661" cy="1650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Down Arrow 18"/>
          <p:cNvSpPr/>
          <p:nvPr/>
        </p:nvSpPr>
        <p:spPr>
          <a:xfrm>
            <a:off x="4994839" y="3526929"/>
            <a:ext cx="394870" cy="44230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92294" y="2357165"/>
            <a:ext cx="179046" cy="190758"/>
          </a:xfrm>
          <a:prstGeom prst="round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70" name="Rounded Rectangle 269"/>
          <p:cNvSpPr/>
          <p:nvPr/>
        </p:nvSpPr>
        <p:spPr>
          <a:xfrm>
            <a:off x="4423738" y="2364986"/>
            <a:ext cx="590857" cy="187571"/>
          </a:xfrm>
          <a:prstGeom prst="round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chemeClr val="accent4">
                  <a:lumMod val="75000"/>
                </a:schemeClr>
              </a:solidFill>
              <a:sym typeface="Helvetica Light"/>
            </a:endParaRPr>
          </a:p>
        </p:txBody>
      </p:sp>
      <p:sp>
        <p:nvSpPr>
          <p:cNvPr id="271" name="Rounded Rectangle 270"/>
          <p:cNvSpPr/>
          <p:nvPr/>
        </p:nvSpPr>
        <p:spPr>
          <a:xfrm>
            <a:off x="5445337" y="2570895"/>
            <a:ext cx="179817" cy="626534"/>
          </a:xfrm>
          <a:prstGeom prst="round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72" name="Rounded Rectangle 271"/>
          <p:cNvSpPr/>
          <p:nvPr/>
        </p:nvSpPr>
        <p:spPr>
          <a:xfrm>
            <a:off x="3291523" y="2573658"/>
            <a:ext cx="179046" cy="190758"/>
          </a:xfrm>
          <a:prstGeom prst="round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73" name="Rounded Rectangle 272"/>
          <p:cNvSpPr/>
          <p:nvPr/>
        </p:nvSpPr>
        <p:spPr>
          <a:xfrm>
            <a:off x="4423738" y="2581478"/>
            <a:ext cx="591628" cy="187571"/>
          </a:xfrm>
          <a:prstGeom prst="roundRect">
            <a:avLst/>
          </a:prstGeom>
          <a:solidFill>
            <a:srgbClr val="FF00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chemeClr val="accent4">
                  <a:lumMod val="75000"/>
                </a:schemeClr>
              </a:solidFill>
              <a:sym typeface="Helvetica Light"/>
            </a:endParaRPr>
          </a:p>
        </p:txBody>
      </p:sp>
      <p:sp>
        <p:nvSpPr>
          <p:cNvPr id="274" name="Rounded Rectangle 273"/>
          <p:cNvSpPr/>
          <p:nvPr/>
        </p:nvSpPr>
        <p:spPr>
          <a:xfrm>
            <a:off x="5856024" y="2573523"/>
            <a:ext cx="179817" cy="6265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endParaRPr lang="en-US" sz="100" kern="0">
              <a:solidFill>
                <a:srgbClr val="FFFFFF">
                  <a:alpha val="0"/>
                </a:srgbClr>
              </a:solidFill>
              <a:sym typeface="Helvetica Light"/>
            </a:endParaRPr>
          </a:p>
        </p:txBody>
      </p:sp>
      <p:sp>
        <p:nvSpPr>
          <p:cNvPr id="275" name="Rounded Rectangle 274"/>
          <p:cNvSpPr/>
          <p:nvPr/>
        </p:nvSpPr>
        <p:spPr>
          <a:xfrm>
            <a:off x="3707493" y="2357180"/>
            <a:ext cx="177499" cy="10414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endParaRPr lang="en-US" sz="100" kern="0">
              <a:solidFill>
                <a:srgbClr val="FFFFFF">
                  <a:alpha val="0"/>
                </a:srgbClr>
              </a:solidFill>
              <a:sym typeface="Helvetica Light"/>
            </a:endParaRPr>
          </a:p>
        </p:txBody>
      </p:sp>
      <p:cxnSp>
        <p:nvCxnSpPr>
          <p:cNvPr id="281" name="Straight Connector 280"/>
          <p:cNvCxnSpPr/>
          <p:nvPr/>
        </p:nvCxnSpPr>
        <p:spPr>
          <a:xfrm flipH="1">
            <a:off x="3943356" y="3129852"/>
            <a:ext cx="352993" cy="0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2" name="Straight Connector 281"/>
          <p:cNvCxnSpPr/>
          <p:nvPr/>
        </p:nvCxnSpPr>
        <p:spPr>
          <a:xfrm>
            <a:off x="4122275" y="3175490"/>
            <a:ext cx="2672" cy="299896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2" name="TextBox 301"/>
          <p:cNvSpPr txBox="1"/>
          <p:nvPr/>
        </p:nvSpPr>
        <p:spPr>
          <a:xfrm>
            <a:off x="3843464" y="3384125"/>
            <a:ext cx="666850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2d</a:t>
            </a:r>
            <a:r>
              <a:rPr lang="en-US" sz="2531" kern="0" baseline="3000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2</a:t>
            </a:r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n</a:t>
            </a:r>
          </a:p>
        </p:txBody>
      </p:sp>
      <p:sp>
        <p:nvSpPr>
          <p:cNvPr id="303" name="TextBox 302"/>
          <p:cNvSpPr txBox="1"/>
          <p:nvPr/>
        </p:nvSpPr>
        <p:spPr>
          <a:xfrm>
            <a:off x="2966238" y="2583266"/>
            <a:ext cx="234039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i="1" kern="0" dirty="0">
                <a:solidFill>
                  <a:srgbClr val="000000"/>
                </a:solidFill>
                <a:latin typeface="Times New Roman"/>
                <a:cs typeface="Times New Roman"/>
                <a:sym typeface="Helvetica Light"/>
              </a:rPr>
              <a:t>n</a:t>
            </a:r>
          </a:p>
        </p:txBody>
      </p:sp>
      <p:sp>
        <p:nvSpPr>
          <p:cNvPr id="304" name="TextBox 303"/>
          <p:cNvSpPr txBox="1"/>
          <p:nvPr/>
        </p:nvSpPr>
        <p:spPr>
          <a:xfrm>
            <a:off x="3481404" y="1794772"/>
            <a:ext cx="234039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i="1" kern="0" dirty="0">
                <a:solidFill>
                  <a:srgbClr val="000000"/>
                </a:solidFill>
                <a:latin typeface="Times New Roman"/>
                <a:cs typeface="Times New Roman"/>
                <a:sym typeface="Helvetica Light"/>
              </a:rPr>
              <a:t>d</a:t>
            </a:r>
            <a:endParaRPr lang="en-US" sz="2531" kern="0" dirty="0">
              <a:solidFill>
                <a:srgbClr val="000000"/>
              </a:solidFill>
              <a:latin typeface="Times New Roman"/>
              <a:cs typeface="Times New Roman"/>
              <a:sym typeface="Helvetica Light"/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3148549" y="2354508"/>
            <a:ext cx="133751" cy="1047330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32146" rIns="64293" bIns="32146" numCol="1" spcCol="38100" rtlCol="0" anchor="t">
            <a:noAutofit/>
          </a:bodyPr>
          <a:lstStyle/>
          <a:p>
            <a:pPr defTabSz="642915" latinLnBrk="1" hangingPunct="0"/>
            <a:endParaRPr lang="en-US" sz="1266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305" name="Left Brace 304"/>
          <p:cNvSpPr/>
          <p:nvPr/>
        </p:nvSpPr>
        <p:spPr>
          <a:xfrm rot="5400000">
            <a:off x="3529458" y="1967269"/>
            <a:ext cx="133751" cy="578272"/>
          </a:xfrm>
          <a:prstGeom prst="leftBrac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4293" tIns="32146" rIns="64293" bIns="32146" numCol="1" spcCol="38100" rtlCol="0" anchor="t">
            <a:noAutofit/>
          </a:bodyPr>
          <a:lstStyle/>
          <a:p>
            <a:pPr defTabSz="642915" latinLnBrk="1" hangingPunct="0"/>
            <a:endParaRPr lang="en-US" sz="1266" kern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57153" y="2108023"/>
            <a:ext cx="2308990" cy="3048539"/>
          </a:xfrm>
          <a:prstGeom prst="rect">
            <a:avLst/>
          </a:prstGeom>
          <a:noFill/>
          <a:ln w="12700" cap="flat">
            <a:solidFill>
              <a:srgbClr val="45A4FC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71" name="Shape 295"/>
          <p:cNvSpPr/>
          <p:nvPr/>
        </p:nvSpPr>
        <p:spPr>
          <a:xfrm>
            <a:off x="893792" y="3517353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>
              <a:sym typeface="Helvetica Light"/>
            </a:endParaRPr>
          </a:p>
        </p:txBody>
      </p:sp>
      <p:sp>
        <p:nvSpPr>
          <p:cNvPr id="172" name="Shape 296"/>
          <p:cNvSpPr/>
          <p:nvPr/>
        </p:nvSpPr>
        <p:spPr>
          <a:xfrm>
            <a:off x="1098890" y="3517353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73" name="Shape 297"/>
          <p:cNvSpPr/>
          <p:nvPr/>
        </p:nvSpPr>
        <p:spPr>
          <a:xfrm>
            <a:off x="1303989" y="3517353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74" name="Shape 324"/>
          <p:cNvSpPr/>
          <p:nvPr/>
        </p:nvSpPr>
        <p:spPr>
          <a:xfrm>
            <a:off x="894563" y="3761639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75" name="Shape 325"/>
          <p:cNvSpPr/>
          <p:nvPr/>
        </p:nvSpPr>
        <p:spPr>
          <a:xfrm>
            <a:off x="1099662" y="3761639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76" name="Shape 326"/>
          <p:cNvSpPr/>
          <p:nvPr/>
        </p:nvSpPr>
        <p:spPr>
          <a:xfrm>
            <a:off x="1304760" y="3761639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24042" y="4115645"/>
            <a:ext cx="75822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Task</a:t>
            </a:r>
          </a:p>
        </p:txBody>
      </p:sp>
      <p:cxnSp>
        <p:nvCxnSpPr>
          <p:cNvPr id="226" name="Straight Connector 225"/>
          <p:cNvCxnSpPr/>
          <p:nvPr/>
        </p:nvCxnSpPr>
        <p:spPr>
          <a:xfrm>
            <a:off x="546467" y="4568034"/>
            <a:ext cx="2167152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7" name="Shape 1590"/>
          <p:cNvSpPr/>
          <p:nvPr/>
        </p:nvSpPr>
        <p:spPr>
          <a:xfrm>
            <a:off x="894562" y="2303904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228" name="Shape 1591"/>
          <p:cNvSpPr/>
          <p:nvPr/>
        </p:nvSpPr>
        <p:spPr>
          <a:xfrm>
            <a:off x="1099662" y="2303904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229" name="Shape 1592"/>
          <p:cNvSpPr/>
          <p:nvPr/>
        </p:nvSpPr>
        <p:spPr>
          <a:xfrm>
            <a:off x="1304760" y="2303904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230" name="Shape 1594"/>
          <p:cNvSpPr/>
          <p:nvPr/>
        </p:nvSpPr>
        <p:spPr>
          <a:xfrm>
            <a:off x="893792" y="2519296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231" name="Shape 1595"/>
          <p:cNvSpPr/>
          <p:nvPr/>
        </p:nvSpPr>
        <p:spPr>
          <a:xfrm>
            <a:off x="1098890" y="251929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232" name="Shape 1596"/>
          <p:cNvSpPr/>
          <p:nvPr/>
        </p:nvSpPr>
        <p:spPr>
          <a:xfrm>
            <a:off x="1303989" y="251929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g</a:t>
            </a:r>
          </a:p>
        </p:txBody>
      </p:sp>
      <p:sp>
        <p:nvSpPr>
          <p:cNvPr id="233" name="Shape 1598"/>
          <p:cNvSpPr/>
          <p:nvPr/>
        </p:nvSpPr>
        <p:spPr>
          <a:xfrm>
            <a:off x="893792" y="2734706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234" name="Shape 1599"/>
          <p:cNvSpPr/>
          <p:nvPr/>
        </p:nvSpPr>
        <p:spPr>
          <a:xfrm>
            <a:off x="1098890" y="273470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235" name="Shape 1600"/>
          <p:cNvSpPr/>
          <p:nvPr/>
        </p:nvSpPr>
        <p:spPr>
          <a:xfrm>
            <a:off x="1303989" y="273470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236" name="Shape 1602"/>
          <p:cNvSpPr/>
          <p:nvPr/>
        </p:nvSpPr>
        <p:spPr>
          <a:xfrm>
            <a:off x="893792" y="2950099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237" name="Shape 1603"/>
          <p:cNvSpPr/>
          <p:nvPr/>
        </p:nvSpPr>
        <p:spPr>
          <a:xfrm>
            <a:off x="1098890" y="295009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238" name="Shape 1604"/>
          <p:cNvSpPr/>
          <p:nvPr/>
        </p:nvSpPr>
        <p:spPr>
          <a:xfrm>
            <a:off x="1303989" y="295009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o</a:t>
            </a:r>
          </a:p>
        </p:txBody>
      </p:sp>
      <p:sp>
        <p:nvSpPr>
          <p:cNvPr id="239" name="Shape 1606"/>
          <p:cNvSpPr/>
          <p:nvPr/>
        </p:nvSpPr>
        <p:spPr>
          <a:xfrm>
            <a:off x="893792" y="3165508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240" name="Shape 1607"/>
          <p:cNvSpPr/>
          <p:nvPr/>
        </p:nvSpPr>
        <p:spPr>
          <a:xfrm>
            <a:off x="1098890" y="316550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241" name="Shape 1608"/>
          <p:cNvSpPr/>
          <p:nvPr/>
        </p:nvSpPr>
        <p:spPr>
          <a:xfrm>
            <a:off x="1303989" y="316550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s</a:t>
            </a:r>
          </a:p>
        </p:txBody>
      </p:sp>
      <p:sp>
        <p:nvSpPr>
          <p:cNvPr id="242" name="Shape 1610"/>
          <p:cNvSpPr/>
          <p:nvPr/>
        </p:nvSpPr>
        <p:spPr>
          <a:xfrm>
            <a:off x="1840393" y="2295989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7507"/>
              </a:solidFill>
              <a:sym typeface="Helvetica Light"/>
            </a:endParaRPr>
          </a:p>
        </p:txBody>
      </p:sp>
      <p:sp>
        <p:nvSpPr>
          <p:cNvPr id="243" name="Shape 1611"/>
          <p:cNvSpPr/>
          <p:nvPr/>
        </p:nvSpPr>
        <p:spPr>
          <a:xfrm>
            <a:off x="1839620" y="2511381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7507"/>
              </a:solidFill>
              <a:sym typeface="Helvetica Light"/>
            </a:endParaRPr>
          </a:p>
        </p:txBody>
      </p:sp>
      <p:sp>
        <p:nvSpPr>
          <p:cNvPr id="244" name="Shape 1612"/>
          <p:cNvSpPr/>
          <p:nvPr/>
        </p:nvSpPr>
        <p:spPr>
          <a:xfrm>
            <a:off x="1839621" y="2726791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7507"/>
              </a:solidFill>
              <a:sym typeface="Helvetica Light"/>
            </a:endParaRPr>
          </a:p>
        </p:txBody>
      </p:sp>
      <p:sp>
        <p:nvSpPr>
          <p:cNvPr id="245" name="Shape 1613"/>
          <p:cNvSpPr/>
          <p:nvPr/>
        </p:nvSpPr>
        <p:spPr>
          <a:xfrm>
            <a:off x="1839621" y="2942183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7507"/>
              </a:solidFill>
              <a:sym typeface="Helvetica Light"/>
            </a:endParaRPr>
          </a:p>
        </p:txBody>
      </p:sp>
      <p:sp>
        <p:nvSpPr>
          <p:cNvPr id="246" name="Shape 1614"/>
          <p:cNvSpPr/>
          <p:nvPr/>
        </p:nvSpPr>
        <p:spPr>
          <a:xfrm>
            <a:off x="1839621" y="3157593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7507"/>
              </a:solidFill>
              <a:sym typeface="Helvetica Light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92043" y="2181180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A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1592360" y="2181180"/>
            <a:ext cx="2709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b</a:t>
            </a:r>
          </a:p>
        </p:txBody>
      </p:sp>
      <p:sp>
        <p:nvSpPr>
          <p:cNvPr id="249" name="Shape 1610"/>
          <p:cNvSpPr/>
          <p:nvPr/>
        </p:nvSpPr>
        <p:spPr>
          <a:xfrm>
            <a:off x="2404195" y="2303904"/>
            <a:ext cx="179817" cy="1896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6">
                    <a:lumMod val="75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250" name="Shape 1611"/>
          <p:cNvSpPr/>
          <p:nvPr/>
        </p:nvSpPr>
        <p:spPr>
          <a:xfrm>
            <a:off x="2403423" y="2519296"/>
            <a:ext cx="179817" cy="18965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b</a:t>
            </a:r>
          </a:p>
        </p:txBody>
      </p:sp>
      <p:sp>
        <p:nvSpPr>
          <p:cNvPr id="251" name="Shape 1612"/>
          <p:cNvSpPr/>
          <p:nvPr/>
        </p:nvSpPr>
        <p:spPr>
          <a:xfrm>
            <a:off x="2403424" y="2734706"/>
            <a:ext cx="179817" cy="1896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sp>
        <p:nvSpPr>
          <p:cNvPr id="252" name="Shape 1613"/>
          <p:cNvSpPr/>
          <p:nvPr/>
        </p:nvSpPr>
        <p:spPr>
          <a:xfrm>
            <a:off x="2403424" y="2950099"/>
            <a:ext cx="179817" cy="1896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d</a:t>
            </a:r>
          </a:p>
        </p:txBody>
      </p:sp>
      <p:sp>
        <p:nvSpPr>
          <p:cNvPr id="253" name="Shape 1614"/>
          <p:cNvSpPr/>
          <p:nvPr/>
        </p:nvSpPr>
        <p:spPr>
          <a:xfrm>
            <a:off x="2403424" y="3165508"/>
            <a:ext cx="179817" cy="18965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719953" y="1646390"/>
            <a:ext cx="1787350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365C0">
                    <a:lumMod val="60000"/>
                    <a:lumOff val="40000"/>
                  </a:srgbClr>
                </a:solidFill>
                <a:sym typeface="Helvetica Light"/>
              </a:rPr>
              <a:t>Basic Block</a:t>
            </a:r>
          </a:p>
        </p:txBody>
      </p:sp>
      <p:graphicFrame>
        <p:nvGraphicFramePr>
          <p:cNvPr id="255" name="Object 254"/>
          <p:cNvGraphicFramePr>
            <a:graphicFrameLocks noChangeAspect="1"/>
          </p:cNvGraphicFramePr>
          <p:nvPr>
            <p:extLst/>
          </p:nvPr>
        </p:nvGraphicFramePr>
        <p:xfrm>
          <a:off x="435322" y="4567535"/>
          <a:ext cx="2358554" cy="42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3" name="Equation" r:id="rId5" imgW="1422400" imgH="254000" progId="Equation.DSMT4">
                  <p:embed/>
                </p:oleObj>
              </mc:Choice>
              <mc:Fallback>
                <p:oleObj name="Equation" r:id="rId5" imgW="14224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322" y="4567535"/>
                        <a:ext cx="2358554" cy="421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" name="TextBox 255"/>
          <p:cNvSpPr txBox="1"/>
          <p:nvPr/>
        </p:nvSpPr>
        <p:spPr>
          <a:xfrm>
            <a:off x="2162891" y="2181786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R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591662" y="3347284"/>
            <a:ext cx="253275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F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54428386"/>
      </p:ext>
    </p:extLst>
  </p:cSld>
  <p:clrMapOvr>
    <a:masterClrMapping/>
  </p:clrMapOvr>
  <p:transition spd="med" advTm="969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57" grpId="0"/>
      <p:bldP spid="204" grpId="0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/>
      <p:bldP spid="58" grpId="0" animBg="1"/>
      <p:bldP spid="359" grpId="0"/>
      <p:bldP spid="360" grpId="0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6" grpId="0"/>
      <p:bldP spid="377" grpId="0" animBg="1"/>
      <p:bldP spid="378" grpId="0" animBg="1"/>
      <p:bldP spid="379" grpId="0" animBg="1"/>
      <p:bldP spid="380" grpId="0" animBg="1"/>
      <p:bldP spid="381" grpId="0"/>
      <p:bldP spid="382" grpId="0" animBg="1"/>
      <p:bldP spid="385" grpId="0" animBg="1"/>
      <p:bldP spid="388" grpId="0" animBg="1"/>
      <p:bldP spid="415" grpId="0"/>
      <p:bldP spid="421" grpId="0"/>
      <p:bldP spid="423" grpId="0"/>
      <p:bldP spid="14" grpId="0"/>
      <p:bldP spid="19" grpId="0" animBg="1"/>
      <p:bldP spid="6" grpId="0" animBg="1"/>
      <p:bldP spid="6" grpId="1" animBg="1"/>
      <p:bldP spid="270" grpId="0" animBg="1"/>
      <p:bldP spid="270" grpId="1" animBg="1"/>
      <p:bldP spid="271" grpId="0" animBg="1"/>
      <p:bldP spid="272" grpId="0" animBg="1"/>
      <p:bldP spid="273" grpId="0" animBg="1"/>
      <p:bldP spid="274" grpId="0" animBg="1"/>
      <p:bldP spid="275" grpId="0" animBg="1"/>
      <p:bldP spid="302" grpId="0"/>
      <p:bldP spid="303" grpId="0"/>
      <p:bldP spid="304" grpId="0"/>
      <p:bldP spid="15" grpId="0" animBg="1"/>
      <p:bldP spid="30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8"/>
          <p:cNvSpPr/>
          <p:nvPr/>
        </p:nvSpPr>
        <p:spPr>
          <a:xfrm>
            <a:off x="145851" y="169664"/>
            <a:ext cx="8840392" cy="6096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sz="3000" b="1" dirty="0">
                <a:solidFill>
                  <a:schemeClr val="bg1"/>
                </a:solidFill>
                <a:latin typeface="Lucida Grande"/>
                <a:ea typeface="+mj-ea"/>
                <a:cs typeface="+mj-cs"/>
                <a:sym typeface="Helvetica Light"/>
              </a:rPr>
              <a:t>Linear Basic Block</a:t>
            </a:r>
            <a:r>
              <a:rPr lang="en-US" sz="3000" b="1" dirty="0">
                <a:solidFill>
                  <a:schemeClr val="bg1"/>
                </a:solidFill>
                <a:latin typeface="Lucida Grande"/>
                <a:ea typeface="+mj-ea"/>
                <a:cs typeface="+mj-cs"/>
                <a:sym typeface="Helvetica Light"/>
              </a:rPr>
              <a:t>: Numerical Analysis Opt.</a:t>
            </a:r>
          </a:p>
        </p:txBody>
      </p:sp>
      <p:sp>
        <p:nvSpPr>
          <p:cNvPr id="320" name="Shape 1590"/>
          <p:cNvSpPr/>
          <p:nvPr/>
        </p:nvSpPr>
        <p:spPr>
          <a:xfrm>
            <a:off x="3296225" y="1597142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321" name="Shape 1591"/>
          <p:cNvSpPr/>
          <p:nvPr/>
        </p:nvSpPr>
        <p:spPr>
          <a:xfrm>
            <a:off x="3501325" y="1597142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322" name="Shape 1592"/>
          <p:cNvSpPr/>
          <p:nvPr/>
        </p:nvSpPr>
        <p:spPr>
          <a:xfrm>
            <a:off x="3706424" y="1597142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323" name="Shape 1594"/>
          <p:cNvSpPr/>
          <p:nvPr/>
        </p:nvSpPr>
        <p:spPr>
          <a:xfrm>
            <a:off x="3295455" y="1812535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324" name="Shape 1595"/>
          <p:cNvSpPr/>
          <p:nvPr/>
        </p:nvSpPr>
        <p:spPr>
          <a:xfrm>
            <a:off x="3500554" y="1812535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325" name="Shape 1596"/>
          <p:cNvSpPr/>
          <p:nvPr/>
        </p:nvSpPr>
        <p:spPr>
          <a:xfrm>
            <a:off x="3705652" y="1812535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g</a:t>
            </a:r>
          </a:p>
        </p:txBody>
      </p:sp>
      <p:sp>
        <p:nvSpPr>
          <p:cNvPr id="326" name="Shape 1598"/>
          <p:cNvSpPr/>
          <p:nvPr/>
        </p:nvSpPr>
        <p:spPr>
          <a:xfrm>
            <a:off x="3295455" y="2027945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327" name="Shape 1599"/>
          <p:cNvSpPr/>
          <p:nvPr/>
        </p:nvSpPr>
        <p:spPr>
          <a:xfrm>
            <a:off x="3500554" y="2027945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328" name="Shape 1600"/>
          <p:cNvSpPr/>
          <p:nvPr/>
        </p:nvSpPr>
        <p:spPr>
          <a:xfrm>
            <a:off x="3705652" y="2027945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329" name="Shape 1602"/>
          <p:cNvSpPr/>
          <p:nvPr/>
        </p:nvSpPr>
        <p:spPr>
          <a:xfrm>
            <a:off x="3295455" y="2243337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330" name="Shape 1603"/>
          <p:cNvSpPr/>
          <p:nvPr/>
        </p:nvSpPr>
        <p:spPr>
          <a:xfrm>
            <a:off x="3500554" y="2243337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331" name="Shape 1604"/>
          <p:cNvSpPr/>
          <p:nvPr/>
        </p:nvSpPr>
        <p:spPr>
          <a:xfrm>
            <a:off x="3705652" y="2243337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o</a:t>
            </a:r>
          </a:p>
        </p:txBody>
      </p:sp>
      <p:sp>
        <p:nvSpPr>
          <p:cNvPr id="332" name="Shape 1606"/>
          <p:cNvSpPr/>
          <p:nvPr/>
        </p:nvSpPr>
        <p:spPr>
          <a:xfrm>
            <a:off x="3295455" y="2458747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333" name="Shape 1607"/>
          <p:cNvSpPr/>
          <p:nvPr/>
        </p:nvSpPr>
        <p:spPr>
          <a:xfrm>
            <a:off x="3500554" y="2458747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334" name="Shape 1608"/>
          <p:cNvSpPr/>
          <p:nvPr/>
        </p:nvSpPr>
        <p:spPr>
          <a:xfrm>
            <a:off x="3705652" y="2458747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s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2993707" y="1387607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A</a:t>
            </a:r>
          </a:p>
        </p:txBody>
      </p:sp>
      <p:sp>
        <p:nvSpPr>
          <p:cNvPr id="336" name="Shape 1590"/>
          <p:cNvSpPr/>
          <p:nvPr/>
        </p:nvSpPr>
        <p:spPr>
          <a:xfrm>
            <a:off x="5435468" y="1803833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337" name="Shape 1591"/>
          <p:cNvSpPr/>
          <p:nvPr/>
        </p:nvSpPr>
        <p:spPr>
          <a:xfrm>
            <a:off x="5640568" y="1803833"/>
            <a:ext cx="179816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338" name="Shape 1592"/>
          <p:cNvSpPr/>
          <p:nvPr/>
        </p:nvSpPr>
        <p:spPr>
          <a:xfrm>
            <a:off x="5845666" y="1803833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 dirty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339" name="Shape 1594"/>
          <p:cNvSpPr/>
          <p:nvPr/>
        </p:nvSpPr>
        <p:spPr>
          <a:xfrm>
            <a:off x="5434698" y="2019225"/>
            <a:ext cx="179816" cy="18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340" name="Shape 1595"/>
          <p:cNvSpPr/>
          <p:nvPr/>
        </p:nvSpPr>
        <p:spPr>
          <a:xfrm>
            <a:off x="5639796" y="2019225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f</a:t>
            </a:r>
          </a:p>
        </p:txBody>
      </p:sp>
      <p:sp>
        <p:nvSpPr>
          <p:cNvPr id="341" name="Shape 1596"/>
          <p:cNvSpPr/>
          <p:nvPr/>
        </p:nvSpPr>
        <p:spPr>
          <a:xfrm>
            <a:off x="5844895" y="2019225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g</a:t>
            </a:r>
          </a:p>
        </p:txBody>
      </p:sp>
      <p:sp>
        <p:nvSpPr>
          <p:cNvPr id="342" name="Shape 1598"/>
          <p:cNvSpPr/>
          <p:nvPr/>
        </p:nvSpPr>
        <p:spPr>
          <a:xfrm>
            <a:off x="5434698" y="2234635"/>
            <a:ext cx="179816" cy="189658"/>
          </a:xfrm>
          <a:prstGeom prst="rect">
            <a:avLst/>
          </a:prstGeom>
          <a:solidFill>
            <a:srgbClr val="FDCDC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20000"/>
                    <a:lumOff val="8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343" name="Shape 1599"/>
          <p:cNvSpPr/>
          <p:nvPr/>
        </p:nvSpPr>
        <p:spPr>
          <a:xfrm>
            <a:off x="5639796" y="2234635"/>
            <a:ext cx="179817" cy="18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20000"/>
                    <a:lumOff val="8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344" name="Shape 1600"/>
          <p:cNvSpPr/>
          <p:nvPr/>
        </p:nvSpPr>
        <p:spPr>
          <a:xfrm>
            <a:off x="5844895" y="2234635"/>
            <a:ext cx="179817" cy="189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345" name="TextBox 344"/>
          <p:cNvSpPr txBox="1"/>
          <p:nvPr/>
        </p:nvSpPr>
        <p:spPr>
          <a:xfrm>
            <a:off x="3936541" y="1845705"/>
            <a:ext cx="286939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=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5405122" y="1384040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R</a:t>
            </a:r>
          </a:p>
        </p:txBody>
      </p:sp>
      <p:sp>
        <p:nvSpPr>
          <p:cNvPr id="347" name="Shape 1590"/>
          <p:cNvSpPr/>
          <p:nvPr/>
        </p:nvSpPr>
        <p:spPr>
          <a:xfrm>
            <a:off x="4430273" y="1598242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348" name="Shape 1591"/>
          <p:cNvSpPr/>
          <p:nvPr/>
        </p:nvSpPr>
        <p:spPr>
          <a:xfrm>
            <a:off x="4635373" y="1598242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349" name="Shape 1592"/>
          <p:cNvSpPr/>
          <p:nvPr/>
        </p:nvSpPr>
        <p:spPr>
          <a:xfrm>
            <a:off x="4840471" y="1598242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350" name="Shape 1594"/>
          <p:cNvSpPr/>
          <p:nvPr/>
        </p:nvSpPr>
        <p:spPr>
          <a:xfrm>
            <a:off x="4429502" y="1813634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351" name="Shape 1595"/>
          <p:cNvSpPr/>
          <p:nvPr/>
        </p:nvSpPr>
        <p:spPr>
          <a:xfrm>
            <a:off x="4634601" y="1813634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352" name="Shape 1596"/>
          <p:cNvSpPr/>
          <p:nvPr/>
        </p:nvSpPr>
        <p:spPr>
          <a:xfrm>
            <a:off x="4839699" y="1813634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g</a:t>
            </a:r>
          </a:p>
        </p:txBody>
      </p:sp>
      <p:sp>
        <p:nvSpPr>
          <p:cNvPr id="353" name="Shape 1598"/>
          <p:cNvSpPr/>
          <p:nvPr/>
        </p:nvSpPr>
        <p:spPr>
          <a:xfrm>
            <a:off x="4429502" y="2029044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354" name="Shape 1599"/>
          <p:cNvSpPr/>
          <p:nvPr/>
        </p:nvSpPr>
        <p:spPr>
          <a:xfrm>
            <a:off x="4634601" y="2029044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355" name="Shape 1600"/>
          <p:cNvSpPr/>
          <p:nvPr/>
        </p:nvSpPr>
        <p:spPr>
          <a:xfrm>
            <a:off x="4839699" y="2029044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356" name="Shape 1602"/>
          <p:cNvSpPr/>
          <p:nvPr/>
        </p:nvSpPr>
        <p:spPr>
          <a:xfrm>
            <a:off x="4429502" y="2244437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357" name="Shape 1603"/>
          <p:cNvSpPr/>
          <p:nvPr/>
        </p:nvSpPr>
        <p:spPr>
          <a:xfrm>
            <a:off x="4634601" y="2244437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358" name="Shape 1604"/>
          <p:cNvSpPr/>
          <p:nvPr/>
        </p:nvSpPr>
        <p:spPr>
          <a:xfrm>
            <a:off x="4839699" y="2244437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o</a:t>
            </a:r>
          </a:p>
        </p:txBody>
      </p:sp>
      <p:sp>
        <p:nvSpPr>
          <p:cNvPr id="361" name="Shape 1606"/>
          <p:cNvSpPr/>
          <p:nvPr/>
        </p:nvSpPr>
        <p:spPr>
          <a:xfrm>
            <a:off x="4429502" y="2459846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374" name="Shape 1607"/>
          <p:cNvSpPr/>
          <p:nvPr/>
        </p:nvSpPr>
        <p:spPr>
          <a:xfrm>
            <a:off x="4634601" y="2459846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375" name="Shape 1608"/>
          <p:cNvSpPr/>
          <p:nvPr/>
        </p:nvSpPr>
        <p:spPr>
          <a:xfrm>
            <a:off x="4839699" y="2459846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s</a:t>
            </a:r>
          </a:p>
        </p:txBody>
      </p:sp>
      <p:sp>
        <p:nvSpPr>
          <p:cNvPr id="383" name="TextBox 382"/>
          <p:cNvSpPr txBox="1"/>
          <p:nvPr/>
        </p:nvSpPr>
        <p:spPr>
          <a:xfrm>
            <a:off x="4116860" y="1388704"/>
            <a:ext cx="32541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Q</a:t>
            </a:r>
          </a:p>
        </p:txBody>
      </p:sp>
      <p:sp>
        <p:nvSpPr>
          <p:cNvPr id="384" name="Multiply 383"/>
          <p:cNvSpPr/>
          <p:nvPr/>
        </p:nvSpPr>
        <p:spPr>
          <a:xfrm>
            <a:off x="5102918" y="1983061"/>
            <a:ext cx="235641" cy="235641"/>
          </a:xfrm>
          <a:prstGeom prst="mathMultiply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86" name="TextBox 385"/>
          <p:cNvSpPr txBox="1"/>
          <p:nvPr/>
        </p:nvSpPr>
        <p:spPr>
          <a:xfrm>
            <a:off x="6068100" y="1098537"/>
            <a:ext cx="29126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DE6A10">
                    <a:lumMod val="75000"/>
                  </a:srgbClr>
                </a:solidFill>
                <a:sym typeface="Helvetica Light"/>
              </a:rPr>
              <a:t>Orthogonal: Q</a:t>
            </a:r>
            <a:r>
              <a:rPr lang="en-US" sz="2531" kern="0" baseline="30000" dirty="0">
                <a:solidFill>
                  <a:srgbClr val="DE6A10">
                    <a:lumMod val="75000"/>
                  </a:srgbClr>
                </a:solidFill>
                <a:sym typeface="Helvetica Light"/>
              </a:rPr>
              <a:t>T</a:t>
            </a:r>
            <a:r>
              <a:rPr lang="en-US" sz="2531" kern="0" dirty="0">
                <a:solidFill>
                  <a:srgbClr val="DE6A10">
                    <a:lumMod val="75000"/>
                  </a:srgbClr>
                </a:solidFill>
                <a:sym typeface="Helvetica Light"/>
              </a:rPr>
              <a:t>=Q</a:t>
            </a:r>
            <a:r>
              <a:rPr lang="en-US" sz="2531" kern="0" baseline="30000" dirty="0">
                <a:solidFill>
                  <a:srgbClr val="DE6A10">
                    <a:lumMod val="75000"/>
                  </a:srgbClr>
                </a:solidFill>
                <a:sym typeface="Helvetica Light"/>
              </a:rPr>
              <a:t>-1</a:t>
            </a:r>
          </a:p>
        </p:txBody>
      </p:sp>
      <p:sp>
        <p:nvSpPr>
          <p:cNvPr id="387" name="TextBox 386"/>
          <p:cNvSpPr txBox="1"/>
          <p:nvPr/>
        </p:nvSpPr>
        <p:spPr>
          <a:xfrm>
            <a:off x="6226298" y="2412732"/>
            <a:ext cx="2545570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C82506">
                    <a:lumMod val="60000"/>
                    <a:lumOff val="40000"/>
                  </a:srgbClr>
                </a:solidFill>
                <a:sym typeface="Helvetica Light"/>
              </a:rPr>
              <a:t>Upper Triangular</a:t>
            </a:r>
          </a:p>
        </p:txBody>
      </p:sp>
      <p:cxnSp>
        <p:nvCxnSpPr>
          <p:cNvPr id="389" name="Straight Connector 388"/>
          <p:cNvCxnSpPr/>
          <p:nvPr/>
        </p:nvCxnSpPr>
        <p:spPr>
          <a:xfrm>
            <a:off x="5418200" y="2488262"/>
            <a:ext cx="620414" cy="0"/>
          </a:xfrm>
          <a:prstGeom prst="line">
            <a:avLst/>
          </a:prstGeom>
          <a:noFill/>
          <a:ln w="25400" cap="flat">
            <a:solidFill>
              <a:srgbClr val="C8250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0" name="Elbow Connector 389"/>
          <p:cNvCxnSpPr/>
          <p:nvPr/>
        </p:nvCxnSpPr>
        <p:spPr>
          <a:xfrm rot="10800000">
            <a:off x="5729706" y="2488262"/>
            <a:ext cx="497868" cy="153581"/>
          </a:xfrm>
          <a:prstGeom prst="bentConnector2">
            <a:avLst/>
          </a:prstGeom>
          <a:noFill/>
          <a:ln w="25400" cap="flat">
            <a:solidFill>
              <a:srgbClr val="C82506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1" name="Straight Connector 390"/>
          <p:cNvCxnSpPr/>
          <p:nvPr/>
        </p:nvCxnSpPr>
        <p:spPr>
          <a:xfrm>
            <a:off x="4399874" y="1527583"/>
            <a:ext cx="620414" cy="0"/>
          </a:xfrm>
          <a:prstGeom prst="line">
            <a:avLst/>
          </a:prstGeom>
          <a:noFill/>
          <a:ln w="25400" cap="flat">
            <a:solidFill>
              <a:schemeClr val="accent4">
                <a:lumMod val="75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92" name="Elbow Connector 391"/>
          <p:cNvCxnSpPr/>
          <p:nvPr/>
        </p:nvCxnSpPr>
        <p:spPr>
          <a:xfrm rot="10800000" flipV="1">
            <a:off x="4635373" y="1362408"/>
            <a:ext cx="1390600" cy="165174"/>
          </a:xfrm>
          <a:prstGeom prst="bentConnector3">
            <a:avLst>
              <a:gd name="adj1" fmla="val 95324"/>
            </a:avLst>
          </a:prstGeom>
          <a:noFill/>
          <a:ln w="25400" cap="flat">
            <a:solidFill>
              <a:srgbClr val="A6500C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2" name="Straight Connector 401"/>
          <p:cNvCxnSpPr/>
          <p:nvPr/>
        </p:nvCxnSpPr>
        <p:spPr>
          <a:xfrm flipH="1">
            <a:off x="3936823" y="2389172"/>
            <a:ext cx="352993" cy="0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3" name="Straight Connector 402"/>
          <p:cNvCxnSpPr/>
          <p:nvPr/>
        </p:nvCxnSpPr>
        <p:spPr>
          <a:xfrm>
            <a:off x="4115742" y="2434811"/>
            <a:ext cx="2672" cy="299896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4" name="TextBox 403"/>
          <p:cNvSpPr txBox="1"/>
          <p:nvPr/>
        </p:nvSpPr>
        <p:spPr>
          <a:xfrm>
            <a:off x="3836932" y="2643446"/>
            <a:ext cx="666850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2d</a:t>
            </a:r>
            <a:r>
              <a:rPr lang="en-US" sz="2531" kern="0" baseline="3000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2</a:t>
            </a:r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n</a:t>
            </a:r>
          </a:p>
        </p:txBody>
      </p:sp>
      <p:sp>
        <p:nvSpPr>
          <p:cNvPr id="405" name="Shape 1626"/>
          <p:cNvSpPr/>
          <p:nvPr/>
        </p:nvSpPr>
        <p:spPr>
          <a:xfrm>
            <a:off x="3184191" y="3194548"/>
            <a:ext cx="1045414" cy="1247044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0751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06" name="Shape 1627"/>
          <p:cNvSpPr/>
          <p:nvPr/>
        </p:nvSpPr>
        <p:spPr>
          <a:xfrm>
            <a:off x="3184191" y="4565531"/>
            <a:ext cx="1045414" cy="1249903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0751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12" name="Shape 1610"/>
          <p:cNvSpPr/>
          <p:nvPr/>
        </p:nvSpPr>
        <p:spPr>
          <a:xfrm>
            <a:off x="3934966" y="3303101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a</a:t>
            </a:r>
          </a:p>
        </p:txBody>
      </p:sp>
      <p:sp>
        <p:nvSpPr>
          <p:cNvPr id="413" name="Shape 1611"/>
          <p:cNvSpPr/>
          <p:nvPr/>
        </p:nvSpPr>
        <p:spPr>
          <a:xfrm>
            <a:off x="3934194" y="3518493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b</a:t>
            </a:r>
          </a:p>
        </p:txBody>
      </p:sp>
      <p:sp>
        <p:nvSpPr>
          <p:cNvPr id="414" name="Shape 1612"/>
          <p:cNvSpPr/>
          <p:nvPr/>
        </p:nvSpPr>
        <p:spPr>
          <a:xfrm>
            <a:off x="3934195" y="3733903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c</a:t>
            </a:r>
          </a:p>
        </p:txBody>
      </p:sp>
      <p:sp>
        <p:nvSpPr>
          <p:cNvPr id="416" name="Shape 1613"/>
          <p:cNvSpPr/>
          <p:nvPr/>
        </p:nvSpPr>
        <p:spPr>
          <a:xfrm>
            <a:off x="3934195" y="3949296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d</a:t>
            </a:r>
          </a:p>
        </p:txBody>
      </p:sp>
      <p:sp>
        <p:nvSpPr>
          <p:cNvPr id="417" name="Shape 1614"/>
          <p:cNvSpPr/>
          <p:nvPr/>
        </p:nvSpPr>
        <p:spPr>
          <a:xfrm>
            <a:off x="3934195" y="4164705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e</a:t>
            </a:r>
          </a:p>
        </p:txBody>
      </p:sp>
      <p:sp>
        <p:nvSpPr>
          <p:cNvPr id="431" name="Shape 1610"/>
          <p:cNvSpPr/>
          <p:nvPr/>
        </p:nvSpPr>
        <p:spPr>
          <a:xfrm>
            <a:off x="3938597" y="4676944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a</a:t>
            </a:r>
          </a:p>
        </p:txBody>
      </p:sp>
      <p:sp>
        <p:nvSpPr>
          <p:cNvPr id="432" name="Shape 1611"/>
          <p:cNvSpPr/>
          <p:nvPr/>
        </p:nvSpPr>
        <p:spPr>
          <a:xfrm>
            <a:off x="3937825" y="4892336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b</a:t>
            </a:r>
          </a:p>
        </p:txBody>
      </p:sp>
      <p:sp>
        <p:nvSpPr>
          <p:cNvPr id="433" name="Shape 1612"/>
          <p:cNvSpPr/>
          <p:nvPr/>
        </p:nvSpPr>
        <p:spPr>
          <a:xfrm>
            <a:off x="3937826" y="5107746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c</a:t>
            </a:r>
          </a:p>
        </p:txBody>
      </p:sp>
      <p:sp>
        <p:nvSpPr>
          <p:cNvPr id="434" name="Shape 1613"/>
          <p:cNvSpPr/>
          <p:nvPr/>
        </p:nvSpPr>
        <p:spPr>
          <a:xfrm>
            <a:off x="3937826" y="5323139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d</a:t>
            </a:r>
          </a:p>
        </p:txBody>
      </p:sp>
      <p:sp>
        <p:nvSpPr>
          <p:cNvPr id="435" name="Shape 1614"/>
          <p:cNvSpPr/>
          <p:nvPr/>
        </p:nvSpPr>
        <p:spPr>
          <a:xfrm>
            <a:off x="3937826" y="5538548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e</a:t>
            </a:r>
          </a:p>
        </p:txBody>
      </p:sp>
      <p:sp>
        <p:nvSpPr>
          <p:cNvPr id="436" name="Shape 1590"/>
          <p:cNvSpPr/>
          <p:nvPr/>
        </p:nvSpPr>
        <p:spPr>
          <a:xfrm>
            <a:off x="3279883" y="3303101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437" name="Shape 1591"/>
          <p:cNvSpPr/>
          <p:nvPr/>
        </p:nvSpPr>
        <p:spPr>
          <a:xfrm>
            <a:off x="3484983" y="3303101"/>
            <a:ext cx="179816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438" name="Shape 1592"/>
          <p:cNvSpPr/>
          <p:nvPr/>
        </p:nvSpPr>
        <p:spPr>
          <a:xfrm>
            <a:off x="3690081" y="3303101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439" name="Shape 1594"/>
          <p:cNvSpPr/>
          <p:nvPr/>
        </p:nvSpPr>
        <p:spPr>
          <a:xfrm>
            <a:off x="3279113" y="3518494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440" name="Shape 1595"/>
          <p:cNvSpPr/>
          <p:nvPr/>
        </p:nvSpPr>
        <p:spPr>
          <a:xfrm>
            <a:off x="3484211" y="3518494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441" name="Shape 1596"/>
          <p:cNvSpPr/>
          <p:nvPr/>
        </p:nvSpPr>
        <p:spPr>
          <a:xfrm>
            <a:off x="3689310" y="3518494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g</a:t>
            </a:r>
          </a:p>
        </p:txBody>
      </p:sp>
      <p:sp>
        <p:nvSpPr>
          <p:cNvPr id="442" name="Shape 1598"/>
          <p:cNvSpPr/>
          <p:nvPr/>
        </p:nvSpPr>
        <p:spPr>
          <a:xfrm>
            <a:off x="3279113" y="3733904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443" name="Shape 1599"/>
          <p:cNvSpPr/>
          <p:nvPr/>
        </p:nvSpPr>
        <p:spPr>
          <a:xfrm>
            <a:off x="3484211" y="3733904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444" name="Shape 1600"/>
          <p:cNvSpPr/>
          <p:nvPr/>
        </p:nvSpPr>
        <p:spPr>
          <a:xfrm>
            <a:off x="3689310" y="3733904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445" name="Shape 1602"/>
          <p:cNvSpPr/>
          <p:nvPr/>
        </p:nvSpPr>
        <p:spPr>
          <a:xfrm>
            <a:off x="3279113" y="3949296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446" name="Shape 1603"/>
          <p:cNvSpPr/>
          <p:nvPr/>
        </p:nvSpPr>
        <p:spPr>
          <a:xfrm>
            <a:off x="3484211" y="3949296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447" name="Shape 1604"/>
          <p:cNvSpPr/>
          <p:nvPr/>
        </p:nvSpPr>
        <p:spPr>
          <a:xfrm>
            <a:off x="3689310" y="3949296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o</a:t>
            </a:r>
          </a:p>
        </p:txBody>
      </p:sp>
      <p:sp>
        <p:nvSpPr>
          <p:cNvPr id="448" name="Shape 1606"/>
          <p:cNvSpPr/>
          <p:nvPr/>
        </p:nvSpPr>
        <p:spPr>
          <a:xfrm>
            <a:off x="3279113" y="4164706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449" name="Shape 1607"/>
          <p:cNvSpPr/>
          <p:nvPr/>
        </p:nvSpPr>
        <p:spPr>
          <a:xfrm>
            <a:off x="3484211" y="4164706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450" name="Shape 1608"/>
          <p:cNvSpPr/>
          <p:nvPr/>
        </p:nvSpPr>
        <p:spPr>
          <a:xfrm>
            <a:off x="3689310" y="4164706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s</a:t>
            </a:r>
          </a:p>
        </p:txBody>
      </p:sp>
      <p:sp>
        <p:nvSpPr>
          <p:cNvPr id="451" name="Shape 1590"/>
          <p:cNvSpPr/>
          <p:nvPr/>
        </p:nvSpPr>
        <p:spPr>
          <a:xfrm>
            <a:off x="3277904" y="4676944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452" name="Shape 1591"/>
          <p:cNvSpPr/>
          <p:nvPr/>
        </p:nvSpPr>
        <p:spPr>
          <a:xfrm>
            <a:off x="3483004" y="4676944"/>
            <a:ext cx="179816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453" name="Shape 1592"/>
          <p:cNvSpPr/>
          <p:nvPr/>
        </p:nvSpPr>
        <p:spPr>
          <a:xfrm>
            <a:off x="3688102" y="4676944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454" name="Shape 1594"/>
          <p:cNvSpPr/>
          <p:nvPr/>
        </p:nvSpPr>
        <p:spPr>
          <a:xfrm>
            <a:off x="3277134" y="4892337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455" name="Shape 1595"/>
          <p:cNvSpPr/>
          <p:nvPr/>
        </p:nvSpPr>
        <p:spPr>
          <a:xfrm>
            <a:off x="3482232" y="4892337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456" name="Shape 1596"/>
          <p:cNvSpPr/>
          <p:nvPr/>
        </p:nvSpPr>
        <p:spPr>
          <a:xfrm>
            <a:off x="3687331" y="4892337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g</a:t>
            </a:r>
          </a:p>
        </p:txBody>
      </p:sp>
      <p:sp>
        <p:nvSpPr>
          <p:cNvPr id="457" name="Shape 1598"/>
          <p:cNvSpPr/>
          <p:nvPr/>
        </p:nvSpPr>
        <p:spPr>
          <a:xfrm>
            <a:off x="3277134" y="5107747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458" name="Shape 1599"/>
          <p:cNvSpPr/>
          <p:nvPr/>
        </p:nvSpPr>
        <p:spPr>
          <a:xfrm>
            <a:off x="3482232" y="5107747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459" name="Shape 1600"/>
          <p:cNvSpPr/>
          <p:nvPr/>
        </p:nvSpPr>
        <p:spPr>
          <a:xfrm>
            <a:off x="3687331" y="5107747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460" name="Shape 1602"/>
          <p:cNvSpPr/>
          <p:nvPr/>
        </p:nvSpPr>
        <p:spPr>
          <a:xfrm>
            <a:off x="3277134" y="5323139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461" name="Shape 1603"/>
          <p:cNvSpPr/>
          <p:nvPr/>
        </p:nvSpPr>
        <p:spPr>
          <a:xfrm>
            <a:off x="3482232" y="5323139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462" name="Shape 1604"/>
          <p:cNvSpPr/>
          <p:nvPr/>
        </p:nvSpPr>
        <p:spPr>
          <a:xfrm>
            <a:off x="3687331" y="532313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o</a:t>
            </a:r>
          </a:p>
        </p:txBody>
      </p:sp>
      <p:sp>
        <p:nvSpPr>
          <p:cNvPr id="463" name="Shape 1606"/>
          <p:cNvSpPr/>
          <p:nvPr/>
        </p:nvSpPr>
        <p:spPr>
          <a:xfrm>
            <a:off x="3277134" y="5538549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464" name="Shape 1607"/>
          <p:cNvSpPr/>
          <p:nvPr/>
        </p:nvSpPr>
        <p:spPr>
          <a:xfrm>
            <a:off x="3482232" y="5538549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bg1">
                    <a:lumMod val="85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465" name="Shape 1608"/>
          <p:cNvSpPr/>
          <p:nvPr/>
        </p:nvSpPr>
        <p:spPr>
          <a:xfrm>
            <a:off x="3687331" y="553854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s</a:t>
            </a:r>
          </a:p>
        </p:txBody>
      </p:sp>
      <p:sp>
        <p:nvSpPr>
          <p:cNvPr id="466" name="Shape 1590"/>
          <p:cNvSpPr/>
          <p:nvPr/>
        </p:nvSpPr>
        <p:spPr>
          <a:xfrm>
            <a:off x="4423575" y="3564996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467" name="Shape 1591"/>
          <p:cNvSpPr/>
          <p:nvPr/>
        </p:nvSpPr>
        <p:spPr>
          <a:xfrm>
            <a:off x="4628675" y="3564996"/>
            <a:ext cx="179816" cy="189658"/>
          </a:xfrm>
          <a:prstGeom prst="rect">
            <a:avLst/>
          </a:prstGeom>
          <a:solidFill>
            <a:srgbClr val="FDCDC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b</a:t>
            </a:r>
          </a:p>
        </p:txBody>
      </p:sp>
      <p:sp>
        <p:nvSpPr>
          <p:cNvPr id="468" name="Shape 1592"/>
          <p:cNvSpPr/>
          <p:nvPr/>
        </p:nvSpPr>
        <p:spPr>
          <a:xfrm>
            <a:off x="4833773" y="3564996"/>
            <a:ext cx="179817" cy="189658"/>
          </a:xfrm>
          <a:prstGeom prst="rect">
            <a:avLst/>
          </a:prstGeom>
          <a:solidFill>
            <a:srgbClr val="FDCDC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sp>
        <p:nvSpPr>
          <p:cNvPr id="469" name="Shape 1594"/>
          <p:cNvSpPr/>
          <p:nvPr/>
        </p:nvSpPr>
        <p:spPr>
          <a:xfrm>
            <a:off x="4422805" y="3780389"/>
            <a:ext cx="179816" cy="18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470" name="Shape 1595"/>
          <p:cNvSpPr/>
          <p:nvPr/>
        </p:nvSpPr>
        <p:spPr>
          <a:xfrm>
            <a:off x="4627903" y="3780389"/>
            <a:ext cx="179817" cy="189658"/>
          </a:xfrm>
          <a:prstGeom prst="rect">
            <a:avLst/>
          </a:prstGeom>
          <a:solidFill>
            <a:srgbClr val="FDCDC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f</a:t>
            </a:r>
          </a:p>
        </p:txBody>
      </p:sp>
      <p:sp>
        <p:nvSpPr>
          <p:cNvPr id="471" name="Shape 1596"/>
          <p:cNvSpPr/>
          <p:nvPr/>
        </p:nvSpPr>
        <p:spPr>
          <a:xfrm>
            <a:off x="4833002" y="3780389"/>
            <a:ext cx="179817" cy="189658"/>
          </a:xfrm>
          <a:prstGeom prst="rect">
            <a:avLst/>
          </a:prstGeom>
          <a:solidFill>
            <a:srgbClr val="FDCDC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g</a:t>
            </a:r>
          </a:p>
        </p:txBody>
      </p:sp>
      <p:sp>
        <p:nvSpPr>
          <p:cNvPr id="472" name="Shape 1598"/>
          <p:cNvSpPr/>
          <p:nvPr/>
        </p:nvSpPr>
        <p:spPr>
          <a:xfrm>
            <a:off x="4422805" y="3995799"/>
            <a:ext cx="179816" cy="189658"/>
          </a:xfrm>
          <a:prstGeom prst="rect">
            <a:avLst/>
          </a:prstGeom>
          <a:solidFill>
            <a:srgbClr val="FDCDC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20000"/>
                    <a:lumOff val="8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473" name="Shape 1599"/>
          <p:cNvSpPr/>
          <p:nvPr/>
        </p:nvSpPr>
        <p:spPr>
          <a:xfrm>
            <a:off x="4627903" y="3995799"/>
            <a:ext cx="179817" cy="18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20000"/>
                    <a:lumOff val="8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474" name="Shape 1600"/>
          <p:cNvSpPr/>
          <p:nvPr/>
        </p:nvSpPr>
        <p:spPr>
          <a:xfrm>
            <a:off x="4833002" y="3995799"/>
            <a:ext cx="179817" cy="189658"/>
          </a:xfrm>
          <a:prstGeom prst="rect">
            <a:avLst/>
          </a:prstGeom>
          <a:solidFill>
            <a:srgbClr val="FDCDC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k</a:t>
            </a:r>
          </a:p>
        </p:txBody>
      </p:sp>
      <p:sp>
        <p:nvSpPr>
          <p:cNvPr id="475" name="TextBox 474"/>
          <p:cNvSpPr txBox="1"/>
          <p:nvPr/>
        </p:nvSpPr>
        <p:spPr>
          <a:xfrm>
            <a:off x="4319963" y="3119603"/>
            <a:ext cx="408766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R</a:t>
            </a:r>
            <a:r>
              <a:rPr lang="en-US" sz="2531" kern="0" baseline="-25000" dirty="0">
                <a:solidFill>
                  <a:srgbClr val="000000"/>
                </a:solidFill>
                <a:sym typeface="Helvetica Light"/>
              </a:rPr>
              <a:t>1</a:t>
            </a:r>
          </a:p>
        </p:txBody>
      </p:sp>
      <p:sp>
        <p:nvSpPr>
          <p:cNvPr id="476" name="Shape 1612"/>
          <p:cNvSpPr/>
          <p:nvPr/>
        </p:nvSpPr>
        <p:spPr>
          <a:xfrm>
            <a:off x="5378195" y="3556188"/>
            <a:ext cx="179817" cy="189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477" name="Shape 1613"/>
          <p:cNvSpPr/>
          <p:nvPr/>
        </p:nvSpPr>
        <p:spPr>
          <a:xfrm>
            <a:off x="5378195" y="3771580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d</a:t>
            </a:r>
          </a:p>
        </p:txBody>
      </p:sp>
      <p:sp>
        <p:nvSpPr>
          <p:cNvPr id="478" name="Shape 1614"/>
          <p:cNvSpPr/>
          <p:nvPr/>
        </p:nvSpPr>
        <p:spPr>
          <a:xfrm>
            <a:off x="5378195" y="3986990"/>
            <a:ext cx="179817" cy="18965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479" name="Multiply 478"/>
          <p:cNvSpPr/>
          <p:nvPr/>
        </p:nvSpPr>
        <p:spPr>
          <a:xfrm>
            <a:off x="5071038" y="3748589"/>
            <a:ext cx="235641" cy="235641"/>
          </a:xfrm>
          <a:prstGeom prst="mathMultiply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480" name="TextBox 479"/>
          <p:cNvSpPr txBox="1"/>
          <p:nvPr/>
        </p:nvSpPr>
        <p:spPr>
          <a:xfrm>
            <a:off x="5676704" y="3580095"/>
            <a:ext cx="286939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=</a:t>
            </a:r>
          </a:p>
        </p:txBody>
      </p:sp>
      <p:sp>
        <p:nvSpPr>
          <p:cNvPr id="481" name="Shape 1590"/>
          <p:cNvSpPr/>
          <p:nvPr/>
        </p:nvSpPr>
        <p:spPr>
          <a:xfrm>
            <a:off x="6209707" y="3556171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482" name="Shape 1594"/>
          <p:cNvSpPr/>
          <p:nvPr/>
        </p:nvSpPr>
        <p:spPr>
          <a:xfrm>
            <a:off x="6208937" y="3771563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483" name="Shape 1598"/>
          <p:cNvSpPr/>
          <p:nvPr/>
        </p:nvSpPr>
        <p:spPr>
          <a:xfrm>
            <a:off x="6208937" y="3986973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484" name="TextBox 483"/>
          <p:cNvSpPr txBox="1"/>
          <p:nvPr/>
        </p:nvSpPr>
        <p:spPr>
          <a:xfrm>
            <a:off x="5969411" y="3129496"/>
            <a:ext cx="445636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Q</a:t>
            </a:r>
            <a:r>
              <a:rPr lang="en-US" sz="2531" kern="0" baseline="30000" dirty="0">
                <a:solidFill>
                  <a:srgbClr val="000000"/>
                </a:solidFill>
                <a:sym typeface="Helvetica Light"/>
              </a:rPr>
              <a:t>T</a:t>
            </a:r>
          </a:p>
        </p:txBody>
      </p:sp>
      <p:sp>
        <p:nvSpPr>
          <p:cNvPr id="485" name="TextBox 484"/>
          <p:cNvSpPr txBox="1"/>
          <p:nvPr/>
        </p:nvSpPr>
        <p:spPr>
          <a:xfrm>
            <a:off x="6392074" y="3119825"/>
            <a:ext cx="2709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b</a:t>
            </a:r>
          </a:p>
        </p:txBody>
      </p:sp>
      <p:sp>
        <p:nvSpPr>
          <p:cNvPr id="486" name="TextBox 485"/>
          <p:cNvSpPr txBox="1"/>
          <p:nvPr/>
        </p:nvSpPr>
        <p:spPr>
          <a:xfrm>
            <a:off x="5342266" y="3119825"/>
            <a:ext cx="234039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x</a:t>
            </a:r>
          </a:p>
        </p:txBody>
      </p:sp>
      <p:sp>
        <p:nvSpPr>
          <p:cNvPr id="487" name="TextBox 486"/>
          <p:cNvSpPr txBox="1"/>
          <p:nvPr/>
        </p:nvSpPr>
        <p:spPr>
          <a:xfrm>
            <a:off x="7823283" y="3629625"/>
            <a:ext cx="343044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d</a:t>
            </a:r>
            <a:r>
              <a:rPr lang="en-US" sz="2531" kern="0" baseline="3000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2</a:t>
            </a:r>
            <a:endParaRPr lang="en-US" sz="2531" kern="0" dirty="0">
              <a:solidFill>
                <a:srgbClr val="C82506"/>
              </a:solidFill>
              <a:latin typeface="Times New Roman"/>
              <a:cs typeface="Times New Roman"/>
              <a:sym typeface="Helvetica Light"/>
            </a:endParaRPr>
          </a:p>
        </p:txBody>
      </p:sp>
      <p:cxnSp>
        <p:nvCxnSpPr>
          <p:cNvPr id="488" name="Straight Connector 487"/>
          <p:cNvCxnSpPr/>
          <p:nvPr/>
        </p:nvCxnSpPr>
        <p:spPr>
          <a:xfrm>
            <a:off x="6824680" y="3556171"/>
            <a:ext cx="0" cy="629286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9" name="Straight Connector 488"/>
          <p:cNvCxnSpPr/>
          <p:nvPr/>
        </p:nvCxnSpPr>
        <p:spPr>
          <a:xfrm flipV="1">
            <a:off x="6824680" y="3888790"/>
            <a:ext cx="989661" cy="1650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0" name="Shape 1590"/>
          <p:cNvSpPr/>
          <p:nvPr/>
        </p:nvSpPr>
        <p:spPr>
          <a:xfrm>
            <a:off x="4423575" y="4888240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491" name="Shape 1591"/>
          <p:cNvSpPr/>
          <p:nvPr/>
        </p:nvSpPr>
        <p:spPr>
          <a:xfrm>
            <a:off x="4628675" y="4888240"/>
            <a:ext cx="179816" cy="189658"/>
          </a:xfrm>
          <a:prstGeom prst="rect">
            <a:avLst/>
          </a:prstGeom>
          <a:solidFill>
            <a:srgbClr val="FDCDC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b</a:t>
            </a:r>
          </a:p>
        </p:txBody>
      </p:sp>
      <p:sp>
        <p:nvSpPr>
          <p:cNvPr id="492" name="Shape 1592"/>
          <p:cNvSpPr/>
          <p:nvPr/>
        </p:nvSpPr>
        <p:spPr>
          <a:xfrm>
            <a:off x="4833773" y="4888240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 dirty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493" name="Shape 1594"/>
          <p:cNvSpPr/>
          <p:nvPr/>
        </p:nvSpPr>
        <p:spPr>
          <a:xfrm>
            <a:off x="4422805" y="5103632"/>
            <a:ext cx="179816" cy="18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494" name="Shape 1595"/>
          <p:cNvSpPr/>
          <p:nvPr/>
        </p:nvSpPr>
        <p:spPr>
          <a:xfrm>
            <a:off x="4627903" y="5103632"/>
            <a:ext cx="179817" cy="189658"/>
          </a:xfrm>
          <a:prstGeom prst="rect">
            <a:avLst/>
          </a:prstGeom>
          <a:solidFill>
            <a:srgbClr val="FDCDC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f</a:t>
            </a:r>
          </a:p>
        </p:txBody>
      </p:sp>
      <p:sp>
        <p:nvSpPr>
          <p:cNvPr id="495" name="Shape 1596"/>
          <p:cNvSpPr/>
          <p:nvPr/>
        </p:nvSpPr>
        <p:spPr>
          <a:xfrm>
            <a:off x="4833002" y="5103632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g</a:t>
            </a:r>
          </a:p>
        </p:txBody>
      </p:sp>
      <p:sp>
        <p:nvSpPr>
          <p:cNvPr id="496" name="Shape 1598"/>
          <p:cNvSpPr/>
          <p:nvPr/>
        </p:nvSpPr>
        <p:spPr>
          <a:xfrm>
            <a:off x="4422805" y="5319042"/>
            <a:ext cx="179816" cy="189658"/>
          </a:xfrm>
          <a:prstGeom prst="rect">
            <a:avLst/>
          </a:prstGeom>
          <a:solidFill>
            <a:srgbClr val="FDCDC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20000"/>
                    <a:lumOff val="8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497" name="Shape 1599"/>
          <p:cNvSpPr/>
          <p:nvPr/>
        </p:nvSpPr>
        <p:spPr>
          <a:xfrm>
            <a:off x="4627903" y="5319042"/>
            <a:ext cx="179817" cy="18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20000"/>
                    <a:lumOff val="8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498" name="Shape 1600"/>
          <p:cNvSpPr/>
          <p:nvPr/>
        </p:nvSpPr>
        <p:spPr>
          <a:xfrm>
            <a:off x="4833002" y="5319042"/>
            <a:ext cx="179817" cy="189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499" name="TextBox 498"/>
          <p:cNvSpPr txBox="1"/>
          <p:nvPr/>
        </p:nvSpPr>
        <p:spPr>
          <a:xfrm>
            <a:off x="4319963" y="4442847"/>
            <a:ext cx="408766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R</a:t>
            </a:r>
            <a:r>
              <a:rPr lang="en-US" sz="2531" kern="0" baseline="-25000" dirty="0">
                <a:solidFill>
                  <a:srgbClr val="000000"/>
                </a:solidFill>
                <a:sym typeface="Helvetica Light"/>
              </a:rPr>
              <a:t>2</a:t>
            </a:r>
          </a:p>
        </p:txBody>
      </p:sp>
      <p:sp>
        <p:nvSpPr>
          <p:cNvPr id="500" name="Shape 1612"/>
          <p:cNvSpPr/>
          <p:nvPr/>
        </p:nvSpPr>
        <p:spPr>
          <a:xfrm>
            <a:off x="5378195" y="4879431"/>
            <a:ext cx="179817" cy="189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501" name="Shape 1613"/>
          <p:cNvSpPr/>
          <p:nvPr/>
        </p:nvSpPr>
        <p:spPr>
          <a:xfrm>
            <a:off x="5378195" y="5094823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d</a:t>
            </a:r>
          </a:p>
        </p:txBody>
      </p:sp>
      <p:sp>
        <p:nvSpPr>
          <p:cNvPr id="502" name="Shape 1614"/>
          <p:cNvSpPr/>
          <p:nvPr/>
        </p:nvSpPr>
        <p:spPr>
          <a:xfrm>
            <a:off x="5378195" y="5310233"/>
            <a:ext cx="179817" cy="1896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503" name="Multiply 502"/>
          <p:cNvSpPr/>
          <p:nvPr/>
        </p:nvSpPr>
        <p:spPr>
          <a:xfrm>
            <a:off x="5071038" y="5071833"/>
            <a:ext cx="235641" cy="235641"/>
          </a:xfrm>
          <a:prstGeom prst="mathMultiply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04" name="TextBox 503"/>
          <p:cNvSpPr txBox="1"/>
          <p:nvPr/>
        </p:nvSpPr>
        <p:spPr>
          <a:xfrm>
            <a:off x="5676704" y="4903338"/>
            <a:ext cx="286939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=</a:t>
            </a:r>
          </a:p>
        </p:txBody>
      </p:sp>
      <p:sp>
        <p:nvSpPr>
          <p:cNvPr id="505" name="Shape 1590"/>
          <p:cNvSpPr/>
          <p:nvPr/>
        </p:nvSpPr>
        <p:spPr>
          <a:xfrm>
            <a:off x="6209707" y="4879414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506" name="Shape 1594"/>
          <p:cNvSpPr/>
          <p:nvPr/>
        </p:nvSpPr>
        <p:spPr>
          <a:xfrm>
            <a:off x="6208937" y="5094807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507" name="Shape 1598"/>
          <p:cNvSpPr/>
          <p:nvPr/>
        </p:nvSpPr>
        <p:spPr>
          <a:xfrm>
            <a:off x="6208937" y="5310217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5969411" y="4452739"/>
            <a:ext cx="445636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Q</a:t>
            </a:r>
            <a:r>
              <a:rPr lang="en-US" sz="2531" kern="0" baseline="30000" dirty="0">
                <a:solidFill>
                  <a:srgbClr val="000000"/>
                </a:solidFill>
                <a:sym typeface="Helvetica Light"/>
              </a:rPr>
              <a:t>T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6392074" y="4443068"/>
            <a:ext cx="2709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b</a:t>
            </a:r>
          </a:p>
        </p:txBody>
      </p:sp>
      <p:sp>
        <p:nvSpPr>
          <p:cNvPr id="510" name="TextBox 509"/>
          <p:cNvSpPr txBox="1"/>
          <p:nvPr/>
        </p:nvSpPr>
        <p:spPr>
          <a:xfrm>
            <a:off x="5342266" y="4443068"/>
            <a:ext cx="234039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x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7823283" y="4952868"/>
            <a:ext cx="343044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d</a:t>
            </a:r>
            <a:r>
              <a:rPr lang="en-US" sz="2531" kern="0" baseline="3000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2</a:t>
            </a:r>
            <a:endParaRPr lang="en-US" sz="2531" kern="0" dirty="0">
              <a:solidFill>
                <a:srgbClr val="C82506"/>
              </a:solidFill>
              <a:latin typeface="Times New Roman"/>
              <a:cs typeface="Times New Roman"/>
              <a:sym typeface="Helvetica Light"/>
            </a:endParaRPr>
          </a:p>
        </p:txBody>
      </p:sp>
      <p:cxnSp>
        <p:nvCxnSpPr>
          <p:cNvPr id="512" name="Straight Connector 511"/>
          <p:cNvCxnSpPr/>
          <p:nvPr/>
        </p:nvCxnSpPr>
        <p:spPr>
          <a:xfrm>
            <a:off x="6824680" y="4879415"/>
            <a:ext cx="0" cy="629286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13" name="Straight Connector 512"/>
          <p:cNvCxnSpPr/>
          <p:nvPr/>
        </p:nvCxnSpPr>
        <p:spPr>
          <a:xfrm flipV="1">
            <a:off x="6824680" y="5212033"/>
            <a:ext cx="989661" cy="1650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7" name="Rectangle 186"/>
          <p:cNvSpPr/>
          <p:nvPr/>
        </p:nvSpPr>
        <p:spPr>
          <a:xfrm>
            <a:off x="457153" y="2108023"/>
            <a:ext cx="2308990" cy="3048539"/>
          </a:xfrm>
          <a:prstGeom prst="rect">
            <a:avLst/>
          </a:prstGeom>
          <a:noFill/>
          <a:ln w="12700" cap="flat">
            <a:solidFill>
              <a:srgbClr val="45A4FC"/>
            </a:solidFill>
            <a:prstDash val="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10751" latinLnBrk="1" hangingPunct="0"/>
            <a:endParaRPr lang="en-US"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228" name="Shape 295"/>
          <p:cNvSpPr/>
          <p:nvPr/>
        </p:nvSpPr>
        <p:spPr>
          <a:xfrm>
            <a:off x="893792" y="3517353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>
              <a:sym typeface="Helvetica Light"/>
            </a:endParaRPr>
          </a:p>
        </p:txBody>
      </p:sp>
      <p:sp>
        <p:nvSpPr>
          <p:cNvPr id="229" name="Shape 296"/>
          <p:cNvSpPr/>
          <p:nvPr/>
        </p:nvSpPr>
        <p:spPr>
          <a:xfrm>
            <a:off x="1098890" y="3517353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230" name="Shape 297"/>
          <p:cNvSpPr/>
          <p:nvPr/>
        </p:nvSpPr>
        <p:spPr>
          <a:xfrm>
            <a:off x="1303989" y="3517353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231" name="Shape 324"/>
          <p:cNvSpPr/>
          <p:nvPr/>
        </p:nvSpPr>
        <p:spPr>
          <a:xfrm>
            <a:off x="894563" y="3761639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232" name="Shape 325"/>
          <p:cNvSpPr/>
          <p:nvPr/>
        </p:nvSpPr>
        <p:spPr>
          <a:xfrm>
            <a:off x="1099662" y="3761639"/>
            <a:ext cx="179817" cy="189658"/>
          </a:xfrm>
          <a:prstGeom prst="rect">
            <a:avLst/>
          </a:prstGeom>
          <a:solidFill>
            <a:srgbClr val="DCDEE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233" name="Shape 326"/>
          <p:cNvSpPr/>
          <p:nvPr/>
        </p:nvSpPr>
        <p:spPr>
          <a:xfrm>
            <a:off x="1304760" y="3761639"/>
            <a:ext cx="179817" cy="189658"/>
          </a:xfrm>
          <a:prstGeom prst="rect">
            <a:avLst/>
          </a:prstGeom>
          <a:solidFill>
            <a:srgbClr val="164F8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224042" y="4115645"/>
            <a:ext cx="75822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Task</a:t>
            </a:r>
          </a:p>
        </p:txBody>
      </p:sp>
      <p:cxnSp>
        <p:nvCxnSpPr>
          <p:cNvPr id="235" name="Straight Connector 234"/>
          <p:cNvCxnSpPr/>
          <p:nvPr/>
        </p:nvCxnSpPr>
        <p:spPr>
          <a:xfrm>
            <a:off x="546467" y="4568034"/>
            <a:ext cx="2167152" cy="0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6" name="Shape 1590"/>
          <p:cNvSpPr/>
          <p:nvPr/>
        </p:nvSpPr>
        <p:spPr>
          <a:xfrm>
            <a:off x="894562" y="2303904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237" name="Shape 1591"/>
          <p:cNvSpPr/>
          <p:nvPr/>
        </p:nvSpPr>
        <p:spPr>
          <a:xfrm>
            <a:off x="1099662" y="2303904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238" name="Shape 1592"/>
          <p:cNvSpPr/>
          <p:nvPr/>
        </p:nvSpPr>
        <p:spPr>
          <a:xfrm>
            <a:off x="1304760" y="2303904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239" name="Shape 1594"/>
          <p:cNvSpPr/>
          <p:nvPr/>
        </p:nvSpPr>
        <p:spPr>
          <a:xfrm>
            <a:off x="893792" y="2519296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240" name="Shape 1595"/>
          <p:cNvSpPr/>
          <p:nvPr/>
        </p:nvSpPr>
        <p:spPr>
          <a:xfrm>
            <a:off x="1098890" y="251929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241" name="Shape 1596"/>
          <p:cNvSpPr/>
          <p:nvPr/>
        </p:nvSpPr>
        <p:spPr>
          <a:xfrm>
            <a:off x="1303989" y="251929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g</a:t>
            </a:r>
          </a:p>
        </p:txBody>
      </p:sp>
      <p:sp>
        <p:nvSpPr>
          <p:cNvPr id="242" name="Shape 1598"/>
          <p:cNvSpPr/>
          <p:nvPr/>
        </p:nvSpPr>
        <p:spPr>
          <a:xfrm>
            <a:off x="893792" y="2734706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243" name="Shape 1599"/>
          <p:cNvSpPr/>
          <p:nvPr/>
        </p:nvSpPr>
        <p:spPr>
          <a:xfrm>
            <a:off x="1098890" y="273470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244" name="Shape 1600"/>
          <p:cNvSpPr/>
          <p:nvPr/>
        </p:nvSpPr>
        <p:spPr>
          <a:xfrm>
            <a:off x="1303989" y="273470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245" name="Shape 1602"/>
          <p:cNvSpPr/>
          <p:nvPr/>
        </p:nvSpPr>
        <p:spPr>
          <a:xfrm>
            <a:off x="893792" y="2950099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246" name="Shape 1603"/>
          <p:cNvSpPr/>
          <p:nvPr/>
        </p:nvSpPr>
        <p:spPr>
          <a:xfrm>
            <a:off x="1098890" y="295009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247" name="Shape 1604"/>
          <p:cNvSpPr/>
          <p:nvPr/>
        </p:nvSpPr>
        <p:spPr>
          <a:xfrm>
            <a:off x="1303989" y="295009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o</a:t>
            </a:r>
          </a:p>
        </p:txBody>
      </p:sp>
      <p:sp>
        <p:nvSpPr>
          <p:cNvPr id="248" name="Shape 1606"/>
          <p:cNvSpPr/>
          <p:nvPr/>
        </p:nvSpPr>
        <p:spPr>
          <a:xfrm>
            <a:off x="893792" y="3165508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249" name="Shape 1607"/>
          <p:cNvSpPr/>
          <p:nvPr/>
        </p:nvSpPr>
        <p:spPr>
          <a:xfrm>
            <a:off x="1098890" y="316550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250" name="Shape 1608"/>
          <p:cNvSpPr/>
          <p:nvPr/>
        </p:nvSpPr>
        <p:spPr>
          <a:xfrm>
            <a:off x="1303989" y="316550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s</a:t>
            </a:r>
          </a:p>
        </p:txBody>
      </p:sp>
      <p:sp>
        <p:nvSpPr>
          <p:cNvPr id="251" name="Shape 1610"/>
          <p:cNvSpPr/>
          <p:nvPr/>
        </p:nvSpPr>
        <p:spPr>
          <a:xfrm>
            <a:off x="1840393" y="2295989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7507"/>
              </a:solidFill>
              <a:sym typeface="Helvetica Light"/>
            </a:endParaRPr>
          </a:p>
        </p:txBody>
      </p:sp>
      <p:sp>
        <p:nvSpPr>
          <p:cNvPr id="252" name="Shape 1611"/>
          <p:cNvSpPr/>
          <p:nvPr/>
        </p:nvSpPr>
        <p:spPr>
          <a:xfrm>
            <a:off x="1839620" y="2511381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7507"/>
              </a:solidFill>
              <a:sym typeface="Helvetica Light"/>
            </a:endParaRPr>
          </a:p>
        </p:txBody>
      </p:sp>
      <p:sp>
        <p:nvSpPr>
          <p:cNvPr id="253" name="Shape 1612"/>
          <p:cNvSpPr/>
          <p:nvPr/>
        </p:nvSpPr>
        <p:spPr>
          <a:xfrm>
            <a:off x="1839621" y="2726791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7507"/>
              </a:solidFill>
              <a:sym typeface="Helvetica Light"/>
            </a:endParaRPr>
          </a:p>
        </p:txBody>
      </p:sp>
      <p:sp>
        <p:nvSpPr>
          <p:cNvPr id="254" name="Shape 1613"/>
          <p:cNvSpPr/>
          <p:nvPr/>
        </p:nvSpPr>
        <p:spPr>
          <a:xfrm>
            <a:off x="1839621" y="2942183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7507"/>
              </a:solidFill>
              <a:sym typeface="Helvetica Light"/>
            </a:endParaRPr>
          </a:p>
        </p:txBody>
      </p:sp>
      <p:sp>
        <p:nvSpPr>
          <p:cNvPr id="255" name="Shape 1614"/>
          <p:cNvSpPr/>
          <p:nvPr/>
        </p:nvSpPr>
        <p:spPr>
          <a:xfrm>
            <a:off x="1839621" y="3157593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FF7507"/>
              </a:solidFill>
              <a:sym typeface="Helvetica Light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92043" y="2181180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A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1592360" y="2181180"/>
            <a:ext cx="2709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b</a:t>
            </a:r>
          </a:p>
        </p:txBody>
      </p:sp>
      <p:sp>
        <p:nvSpPr>
          <p:cNvPr id="258" name="Shape 1610"/>
          <p:cNvSpPr/>
          <p:nvPr/>
        </p:nvSpPr>
        <p:spPr>
          <a:xfrm>
            <a:off x="2404195" y="2303904"/>
            <a:ext cx="179817" cy="1896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6">
                    <a:lumMod val="75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259" name="Shape 1611"/>
          <p:cNvSpPr/>
          <p:nvPr/>
        </p:nvSpPr>
        <p:spPr>
          <a:xfrm>
            <a:off x="2403423" y="2519296"/>
            <a:ext cx="179817" cy="18965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b</a:t>
            </a:r>
          </a:p>
        </p:txBody>
      </p:sp>
      <p:sp>
        <p:nvSpPr>
          <p:cNvPr id="260" name="Shape 1612"/>
          <p:cNvSpPr/>
          <p:nvPr/>
        </p:nvSpPr>
        <p:spPr>
          <a:xfrm>
            <a:off x="2403424" y="2734706"/>
            <a:ext cx="179817" cy="1896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c</a:t>
            </a:r>
          </a:p>
        </p:txBody>
      </p:sp>
      <p:sp>
        <p:nvSpPr>
          <p:cNvPr id="261" name="Shape 1613"/>
          <p:cNvSpPr/>
          <p:nvPr/>
        </p:nvSpPr>
        <p:spPr>
          <a:xfrm>
            <a:off x="2403424" y="2950099"/>
            <a:ext cx="179817" cy="18965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d</a:t>
            </a:r>
          </a:p>
        </p:txBody>
      </p:sp>
      <p:sp>
        <p:nvSpPr>
          <p:cNvPr id="262" name="Shape 1614"/>
          <p:cNvSpPr/>
          <p:nvPr/>
        </p:nvSpPr>
        <p:spPr>
          <a:xfrm>
            <a:off x="2403424" y="3165508"/>
            <a:ext cx="179817" cy="18965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719953" y="1646390"/>
            <a:ext cx="1787350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365C0">
                    <a:lumMod val="60000"/>
                    <a:lumOff val="40000"/>
                  </a:srgbClr>
                </a:solidFill>
                <a:sym typeface="Helvetica Light"/>
              </a:rPr>
              <a:t>Basic Block</a:t>
            </a:r>
          </a:p>
        </p:txBody>
      </p:sp>
      <p:graphicFrame>
        <p:nvGraphicFramePr>
          <p:cNvPr id="264" name="Object 263"/>
          <p:cNvGraphicFramePr>
            <a:graphicFrameLocks noChangeAspect="1"/>
          </p:cNvGraphicFramePr>
          <p:nvPr>
            <p:extLst/>
          </p:nvPr>
        </p:nvGraphicFramePr>
        <p:xfrm>
          <a:off x="435322" y="4567535"/>
          <a:ext cx="2358554" cy="421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7" name="Equation" r:id="rId5" imgW="1422400" imgH="254000" progId="Equation.DSMT4">
                  <p:embed/>
                </p:oleObj>
              </mc:Choice>
              <mc:Fallback>
                <p:oleObj name="Equation" r:id="rId5" imgW="14224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322" y="4567535"/>
                        <a:ext cx="2358554" cy="421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" name="TextBox 264"/>
          <p:cNvSpPr txBox="1"/>
          <p:nvPr/>
        </p:nvSpPr>
        <p:spPr>
          <a:xfrm>
            <a:off x="2162891" y="2181786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R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591662" y="3347284"/>
            <a:ext cx="253275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F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81738995"/>
      </p:ext>
    </p:extLst>
  </p:cSld>
  <p:clrMapOvr>
    <a:masterClrMapping/>
  </p:clrMapOvr>
  <p:transition spd="med" advTm="93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 animBg="1"/>
      <p:bldP spid="406" grpId="0" animBg="1"/>
      <p:bldP spid="412" grpId="0" animBg="1"/>
      <p:bldP spid="413" grpId="0" animBg="1"/>
      <p:bldP spid="414" grpId="0" animBg="1"/>
      <p:bldP spid="416" grpId="0" animBg="1"/>
      <p:bldP spid="417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/>
      <p:bldP spid="476" grpId="0" animBg="1"/>
      <p:bldP spid="477" grpId="0" animBg="1"/>
      <p:bldP spid="478" grpId="0" animBg="1"/>
      <p:bldP spid="479" grpId="0" animBg="1"/>
      <p:bldP spid="480" grpId="0"/>
      <p:bldP spid="481" grpId="0" animBg="1"/>
      <p:bldP spid="482" grpId="0" animBg="1"/>
      <p:bldP spid="483" grpId="0" animBg="1"/>
      <p:bldP spid="484" grpId="0"/>
      <p:bldP spid="485" grpId="0"/>
      <p:bldP spid="486" grpId="0"/>
      <p:bldP spid="487" grpId="0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/>
      <p:bldP spid="500" grpId="0" animBg="1"/>
      <p:bldP spid="501" grpId="0" animBg="1"/>
      <p:bldP spid="502" grpId="0" animBg="1"/>
      <p:bldP spid="503" grpId="0" animBg="1"/>
      <p:bldP spid="504" grpId="0"/>
      <p:bldP spid="505" grpId="0" animBg="1"/>
      <p:bldP spid="506" grpId="0" animBg="1"/>
      <p:bldP spid="507" grpId="0" animBg="1"/>
      <p:bldP spid="508" grpId="0"/>
      <p:bldP spid="509" grpId="0"/>
      <p:bldP spid="510" grpId="0"/>
      <p:bldP spid="5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1488"/>
          <p:cNvSpPr/>
          <p:nvPr/>
        </p:nvSpPr>
        <p:spPr>
          <a:xfrm>
            <a:off x="145851" y="169664"/>
            <a:ext cx="8572451" cy="6096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sz="3000" b="1" dirty="0">
                <a:solidFill>
                  <a:schemeClr val="bg1"/>
                </a:solidFill>
                <a:latin typeface="Lucida Grande"/>
                <a:ea typeface="+mj-ea"/>
                <a:cs typeface="+mj-cs"/>
                <a:sym typeface="Helvetica Light"/>
              </a:rPr>
              <a:t>Linear Basic Block</a:t>
            </a:r>
            <a:r>
              <a:rPr lang="en-US" sz="3000" b="1" dirty="0">
                <a:solidFill>
                  <a:schemeClr val="bg1"/>
                </a:solidFill>
                <a:latin typeface="Lucida Grande"/>
                <a:ea typeface="+mj-ea"/>
                <a:cs typeface="+mj-cs"/>
                <a:sym typeface="Helvetica Light"/>
              </a:rPr>
              <a:t>: Lazy vs. QR</a:t>
            </a:r>
          </a:p>
        </p:txBody>
      </p:sp>
      <p:sp>
        <p:nvSpPr>
          <p:cNvPr id="106" name="Shape 1689"/>
          <p:cNvSpPr/>
          <p:nvPr/>
        </p:nvSpPr>
        <p:spPr>
          <a:xfrm>
            <a:off x="3137498" y="2601114"/>
            <a:ext cx="752968" cy="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3178996" y="5245164"/>
            <a:ext cx="666850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2d</a:t>
            </a:r>
            <a:r>
              <a:rPr lang="en-US" sz="2531" i="1" kern="0" baseline="3000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2</a:t>
            </a:r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n</a:t>
            </a:r>
            <a:endParaRPr lang="en-US" sz="2531" kern="0" dirty="0">
              <a:solidFill>
                <a:srgbClr val="C82506"/>
              </a:solidFill>
              <a:latin typeface="Times New Roman"/>
              <a:cs typeface="Times New Roman"/>
              <a:sym typeface="Helvetica Light"/>
            </a:endParaRPr>
          </a:p>
        </p:txBody>
      </p:sp>
      <p:cxnSp>
        <p:nvCxnSpPr>
          <p:cNvPr id="187" name="Straight Arrow Connector 186"/>
          <p:cNvCxnSpPr/>
          <p:nvPr/>
        </p:nvCxnSpPr>
        <p:spPr>
          <a:xfrm flipV="1">
            <a:off x="3524504" y="4984801"/>
            <a:ext cx="0" cy="273463"/>
          </a:xfrm>
          <a:prstGeom prst="straightConnector1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0" name="Straight Connector 189"/>
          <p:cNvCxnSpPr/>
          <p:nvPr/>
        </p:nvCxnSpPr>
        <p:spPr>
          <a:xfrm>
            <a:off x="1446831" y="1616119"/>
            <a:ext cx="0" cy="182007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1" name="Straight Connector 190"/>
          <p:cNvCxnSpPr/>
          <p:nvPr/>
        </p:nvCxnSpPr>
        <p:spPr>
          <a:xfrm>
            <a:off x="1448940" y="3793550"/>
            <a:ext cx="0" cy="182007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2" name="TextBox 191"/>
          <p:cNvSpPr txBox="1"/>
          <p:nvPr/>
        </p:nvSpPr>
        <p:spPr>
          <a:xfrm rot="16200000">
            <a:off x="835406" y="2274863"/>
            <a:ext cx="75822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Lazy</a:t>
            </a:r>
          </a:p>
        </p:txBody>
      </p:sp>
      <p:sp>
        <p:nvSpPr>
          <p:cNvPr id="193" name="TextBox 192"/>
          <p:cNvSpPr txBox="1"/>
          <p:nvPr/>
        </p:nvSpPr>
        <p:spPr>
          <a:xfrm rot="16200000">
            <a:off x="947200" y="4486371"/>
            <a:ext cx="541816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QR</a:t>
            </a:r>
          </a:p>
        </p:txBody>
      </p:sp>
      <p:sp>
        <p:nvSpPr>
          <p:cNvPr id="137" name="Shape 1590"/>
          <p:cNvSpPr/>
          <p:nvPr/>
        </p:nvSpPr>
        <p:spPr>
          <a:xfrm>
            <a:off x="1864633" y="207726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138" name="Shape 1591"/>
          <p:cNvSpPr/>
          <p:nvPr/>
        </p:nvSpPr>
        <p:spPr>
          <a:xfrm>
            <a:off x="2069733" y="2077266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143" name="Shape 1592"/>
          <p:cNvSpPr/>
          <p:nvPr/>
        </p:nvSpPr>
        <p:spPr>
          <a:xfrm>
            <a:off x="2274831" y="207726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144" name="Shape 1594"/>
          <p:cNvSpPr/>
          <p:nvPr/>
        </p:nvSpPr>
        <p:spPr>
          <a:xfrm>
            <a:off x="1863863" y="2292659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145" name="Shape 1595"/>
          <p:cNvSpPr/>
          <p:nvPr/>
        </p:nvSpPr>
        <p:spPr>
          <a:xfrm>
            <a:off x="2068961" y="229265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146" name="Shape 1596"/>
          <p:cNvSpPr/>
          <p:nvPr/>
        </p:nvSpPr>
        <p:spPr>
          <a:xfrm>
            <a:off x="2274060" y="229265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g</a:t>
            </a:r>
          </a:p>
        </p:txBody>
      </p:sp>
      <p:sp>
        <p:nvSpPr>
          <p:cNvPr id="149" name="Shape 1598"/>
          <p:cNvSpPr/>
          <p:nvPr/>
        </p:nvSpPr>
        <p:spPr>
          <a:xfrm>
            <a:off x="1863863" y="2508069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150" name="Shape 1599"/>
          <p:cNvSpPr/>
          <p:nvPr/>
        </p:nvSpPr>
        <p:spPr>
          <a:xfrm>
            <a:off x="2068961" y="250806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151" name="Shape 1600"/>
          <p:cNvSpPr/>
          <p:nvPr/>
        </p:nvSpPr>
        <p:spPr>
          <a:xfrm>
            <a:off x="2274060" y="2508069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183" name="Shape 1602"/>
          <p:cNvSpPr/>
          <p:nvPr/>
        </p:nvSpPr>
        <p:spPr>
          <a:xfrm>
            <a:off x="1863863" y="2723461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188" name="Shape 1603"/>
          <p:cNvSpPr/>
          <p:nvPr/>
        </p:nvSpPr>
        <p:spPr>
          <a:xfrm>
            <a:off x="2068961" y="2723461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189" name="Shape 1604"/>
          <p:cNvSpPr/>
          <p:nvPr/>
        </p:nvSpPr>
        <p:spPr>
          <a:xfrm>
            <a:off x="2274060" y="2723461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o</a:t>
            </a:r>
          </a:p>
        </p:txBody>
      </p:sp>
      <p:sp>
        <p:nvSpPr>
          <p:cNvPr id="194" name="Shape 1606"/>
          <p:cNvSpPr/>
          <p:nvPr/>
        </p:nvSpPr>
        <p:spPr>
          <a:xfrm>
            <a:off x="1863863" y="2938871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195" name="Shape 1607"/>
          <p:cNvSpPr/>
          <p:nvPr/>
        </p:nvSpPr>
        <p:spPr>
          <a:xfrm>
            <a:off x="2068961" y="2938871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196" name="Shape 1608"/>
          <p:cNvSpPr/>
          <p:nvPr/>
        </p:nvSpPr>
        <p:spPr>
          <a:xfrm>
            <a:off x="2274060" y="2938871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s</a:t>
            </a:r>
          </a:p>
        </p:txBody>
      </p:sp>
      <p:sp>
        <p:nvSpPr>
          <p:cNvPr id="197" name="Shape 1610"/>
          <p:cNvSpPr/>
          <p:nvPr/>
        </p:nvSpPr>
        <p:spPr>
          <a:xfrm>
            <a:off x="2734782" y="2069351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a</a:t>
            </a:r>
          </a:p>
        </p:txBody>
      </p:sp>
      <p:sp>
        <p:nvSpPr>
          <p:cNvPr id="198" name="Shape 1611"/>
          <p:cNvSpPr/>
          <p:nvPr/>
        </p:nvSpPr>
        <p:spPr>
          <a:xfrm>
            <a:off x="2734010" y="2284743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b</a:t>
            </a:r>
          </a:p>
        </p:txBody>
      </p:sp>
      <p:sp>
        <p:nvSpPr>
          <p:cNvPr id="199" name="Shape 1612"/>
          <p:cNvSpPr/>
          <p:nvPr/>
        </p:nvSpPr>
        <p:spPr>
          <a:xfrm>
            <a:off x="2734011" y="2500153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c</a:t>
            </a:r>
          </a:p>
        </p:txBody>
      </p:sp>
      <p:sp>
        <p:nvSpPr>
          <p:cNvPr id="200" name="Shape 1613"/>
          <p:cNvSpPr/>
          <p:nvPr/>
        </p:nvSpPr>
        <p:spPr>
          <a:xfrm>
            <a:off x="2734011" y="2715545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d</a:t>
            </a:r>
          </a:p>
        </p:txBody>
      </p:sp>
      <p:sp>
        <p:nvSpPr>
          <p:cNvPr id="201" name="Shape 1614"/>
          <p:cNvSpPr/>
          <p:nvPr/>
        </p:nvSpPr>
        <p:spPr>
          <a:xfrm>
            <a:off x="2734011" y="2930955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e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1562114" y="1954543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A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2486750" y="1954543"/>
            <a:ext cx="2709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b</a:t>
            </a:r>
          </a:p>
        </p:txBody>
      </p:sp>
      <p:sp>
        <p:nvSpPr>
          <p:cNvPr id="204" name="Shape 1590"/>
          <p:cNvSpPr/>
          <p:nvPr/>
        </p:nvSpPr>
        <p:spPr>
          <a:xfrm>
            <a:off x="4383083" y="2075081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205" name="Shape 1591"/>
          <p:cNvSpPr/>
          <p:nvPr/>
        </p:nvSpPr>
        <p:spPr>
          <a:xfrm>
            <a:off x="4588183" y="2075081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206" name="Shape 1592"/>
          <p:cNvSpPr/>
          <p:nvPr/>
        </p:nvSpPr>
        <p:spPr>
          <a:xfrm>
            <a:off x="4793281" y="2075081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207" name="Shape 1594"/>
          <p:cNvSpPr/>
          <p:nvPr/>
        </p:nvSpPr>
        <p:spPr>
          <a:xfrm>
            <a:off x="4382313" y="2290473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208" name="Shape 1595"/>
          <p:cNvSpPr/>
          <p:nvPr/>
        </p:nvSpPr>
        <p:spPr>
          <a:xfrm>
            <a:off x="4587411" y="2290473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209" name="Shape 1596"/>
          <p:cNvSpPr/>
          <p:nvPr/>
        </p:nvSpPr>
        <p:spPr>
          <a:xfrm>
            <a:off x="4792510" y="2290473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g</a:t>
            </a:r>
          </a:p>
        </p:txBody>
      </p:sp>
      <p:sp>
        <p:nvSpPr>
          <p:cNvPr id="210" name="Shape 1598"/>
          <p:cNvSpPr/>
          <p:nvPr/>
        </p:nvSpPr>
        <p:spPr>
          <a:xfrm>
            <a:off x="4382313" y="2505883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211" name="Shape 1599"/>
          <p:cNvSpPr/>
          <p:nvPr/>
        </p:nvSpPr>
        <p:spPr>
          <a:xfrm>
            <a:off x="4587411" y="2505883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212" name="Shape 1600"/>
          <p:cNvSpPr/>
          <p:nvPr/>
        </p:nvSpPr>
        <p:spPr>
          <a:xfrm>
            <a:off x="4792510" y="2505883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213" name="Shape 1602"/>
          <p:cNvSpPr/>
          <p:nvPr/>
        </p:nvSpPr>
        <p:spPr>
          <a:xfrm>
            <a:off x="4382313" y="2721276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214" name="Shape 1603"/>
          <p:cNvSpPr/>
          <p:nvPr/>
        </p:nvSpPr>
        <p:spPr>
          <a:xfrm>
            <a:off x="4587411" y="272127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215" name="Shape 1604"/>
          <p:cNvSpPr/>
          <p:nvPr/>
        </p:nvSpPr>
        <p:spPr>
          <a:xfrm>
            <a:off x="4792510" y="272127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o</a:t>
            </a:r>
          </a:p>
        </p:txBody>
      </p:sp>
      <p:sp>
        <p:nvSpPr>
          <p:cNvPr id="216" name="Shape 1606"/>
          <p:cNvSpPr/>
          <p:nvPr/>
        </p:nvSpPr>
        <p:spPr>
          <a:xfrm>
            <a:off x="4382313" y="2936685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217" name="Shape 1607"/>
          <p:cNvSpPr/>
          <p:nvPr/>
        </p:nvSpPr>
        <p:spPr>
          <a:xfrm>
            <a:off x="4587411" y="2936685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218" name="Shape 1608"/>
          <p:cNvSpPr/>
          <p:nvPr/>
        </p:nvSpPr>
        <p:spPr>
          <a:xfrm>
            <a:off x="4792510" y="2936685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s</a:t>
            </a:r>
          </a:p>
        </p:txBody>
      </p:sp>
      <p:sp>
        <p:nvSpPr>
          <p:cNvPr id="219" name="Shape 1610"/>
          <p:cNvSpPr/>
          <p:nvPr/>
        </p:nvSpPr>
        <p:spPr>
          <a:xfrm>
            <a:off x="5253233" y="2067166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a</a:t>
            </a:r>
          </a:p>
        </p:txBody>
      </p:sp>
      <p:sp>
        <p:nvSpPr>
          <p:cNvPr id="220" name="Shape 1611"/>
          <p:cNvSpPr/>
          <p:nvPr/>
        </p:nvSpPr>
        <p:spPr>
          <a:xfrm>
            <a:off x="5252461" y="2282558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b</a:t>
            </a:r>
          </a:p>
        </p:txBody>
      </p:sp>
      <p:sp>
        <p:nvSpPr>
          <p:cNvPr id="221" name="Shape 1612"/>
          <p:cNvSpPr/>
          <p:nvPr/>
        </p:nvSpPr>
        <p:spPr>
          <a:xfrm>
            <a:off x="5252461" y="2497968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c</a:t>
            </a:r>
          </a:p>
        </p:txBody>
      </p:sp>
      <p:sp>
        <p:nvSpPr>
          <p:cNvPr id="222" name="Shape 1613"/>
          <p:cNvSpPr/>
          <p:nvPr/>
        </p:nvSpPr>
        <p:spPr>
          <a:xfrm>
            <a:off x="5252461" y="2713360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d</a:t>
            </a:r>
          </a:p>
        </p:txBody>
      </p:sp>
      <p:sp>
        <p:nvSpPr>
          <p:cNvPr id="223" name="Shape 1614"/>
          <p:cNvSpPr/>
          <p:nvPr/>
        </p:nvSpPr>
        <p:spPr>
          <a:xfrm>
            <a:off x="5252461" y="2928770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e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4080564" y="1952357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A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5005200" y="1952357"/>
            <a:ext cx="2709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b</a:t>
            </a:r>
          </a:p>
        </p:txBody>
      </p:sp>
      <p:sp>
        <p:nvSpPr>
          <p:cNvPr id="226" name="Shape 1590"/>
          <p:cNvSpPr/>
          <p:nvPr/>
        </p:nvSpPr>
        <p:spPr>
          <a:xfrm>
            <a:off x="1864633" y="4283241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227" name="Shape 1591"/>
          <p:cNvSpPr/>
          <p:nvPr/>
        </p:nvSpPr>
        <p:spPr>
          <a:xfrm>
            <a:off x="2069733" y="4283241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228" name="Shape 1592"/>
          <p:cNvSpPr/>
          <p:nvPr/>
        </p:nvSpPr>
        <p:spPr>
          <a:xfrm>
            <a:off x="2274831" y="4283241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229" name="Shape 1594"/>
          <p:cNvSpPr/>
          <p:nvPr/>
        </p:nvSpPr>
        <p:spPr>
          <a:xfrm>
            <a:off x="1863863" y="4498634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230" name="Shape 1595"/>
          <p:cNvSpPr/>
          <p:nvPr/>
        </p:nvSpPr>
        <p:spPr>
          <a:xfrm>
            <a:off x="2068961" y="4498634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231" name="Shape 1596"/>
          <p:cNvSpPr/>
          <p:nvPr/>
        </p:nvSpPr>
        <p:spPr>
          <a:xfrm>
            <a:off x="2274060" y="4498634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g</a:t>
            </a:r>
          </a:p>
        </p:txBody>
      </p:sp>
      <p:sp>
        <p:nvSpPr>
          <p:cNvPr id="232" name="Shape 1598"/>
          <p:cNvSpPr/>
          <p:nvPr/>
        </p:nvSpPr>
        <p:spPr>
          <a:xfrm>
            <a:off x="1863863" y="4714044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233" name="Shape 1599"/>
          <p:cNvSpPr/>
          <p:nvPr/>
        </p:nvSpPr>
        <p:spPr>
          <a:xfrm>
            <a:off x="2068961" y="4714044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234" name="Shape 1600"/>
          <p:cNvSpPr/>
          <p:nvPr/>
        </p:nvSpPr>
        <p:spPr>
          <a:xfrm>
            <a:off x="2274060" y="4714044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235" name="Shape 1602"/>
          <p:cNvSpPr/>
          <p:nvPr/>
        </p:nvSpPr>
        <p:spPr>
          <a:xfrm>
            <a:off x="1863863" y="4929436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236" name="Shape 1603"/>
          <p:cNvSpPr/>
          <p:nvPr/>
        </p:nvSpPr>
        <p:spPr>
          <a:xfrm>
            <a:off x="2068961" y="492943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237" name="Shape 1604"/>
          <p:cNvSpPr/>
          <p:nvPr/>
        </p:nvSpPr>
        <p:spPr>
          <a:xfrm>
            <a:off x="2274060" y="492943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o</a:t>
            </a:r>
          </a:p>
        </p:txBody>
      </p:sp>
      <p:sp>
        <p:nvSpPr>
          <p:cNvPr id="238" name="Shape 1606"/>
          <p:cNvSpPr/>
          <p:nvPr/>
        </p:nvSpPr>
        <p:spPr>
          <a:xfrm>
            <a:off x="1863863" y="5144846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239" name="Shape 1607"/>
          <p:cNvSpPr/>
          <p:nvPr/>
        </p:nvSpPr>
        <p:spPr>
          <a:xfrm>
            <a:off x="2068961" y="514484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240" name="Shape 1608"/>
          <p:cNvSpPr/>
          <p:nvPr/>
        </p:nvSpPr>
        <p:spPr>
          <a:xfrm>
            <a:off x="2274060" y="5144846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s</a:t>
            </a:r>
          </a:p>
        </p:txBody>
      </p:sp>
      <p:sp>
        <p:nvSpPr>
          <p:cNvPr id="241" name="Shape 1610"/>
          <p:cNvSpPr/>
          <p:nvPr/>
        </p:nvSpPr>
        <p:spPr>
          <a:xfrm>
            <a:off x="2734782" y="4275326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a</a:t>
            </a:r>
          </a:p>
        </p:txBody>
      </p:sp>
      <p:sp>
        <p:nvSpPr>
          <p:cNvPr id="242" name="Shape 1611"/>
          <p:cNvSpPr/>
          <p:nvPr/>
        </p:nvSpPr>
        <p:spPr>
          <a:xfrm>
            <a:off x="2734010" y="4490718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b</a:t>
            </a:r>
          </a:p>
        </p:txBody>
      </p:sp>
      <p:sp>
        <p:nvSpPr>
          <p:cNvPr id="243" name="Shape 1612"/>
          <p:cNvSpPr/>
          <p:nvPr/>
        </p:nvSpPr>
        <p:spPr>
          <a:xfrm>
            <a:off x="2734011" y="4706128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c</a:t>
            </a:r>
          </a:p>
        </p:txBody>
      </p:sp>
      <p:sp>
        <p:nvSpPr>
          <p:cNvPr id="244" name="Shape 1613"/>
          <p:cNvSpPr/>
          <p:nvPr/>
        </p:nvSpPr>
        <p:spPr>
          <a:xfrm>
            <a:off x="2734011" y="4921521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d</a:t>
            </a:r>
          </a:p>
        </p:txBody>
      </p:sp>
      <p:sp>
        <p:nvSpPr>
          <p:cNvPr id="245" name="Shape 1614"/>
          <p:cNvSpPr/>
          <p:nvPr/>
        </p:nvSpPr>
        <p:spPr>
          <a:xfrm>
            <a:off x="2734011" y="5136930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rgbClr val="DF955D"/>
                </a:solidFill>
                <a:sym typeface="Helvetica Light"/>
              </a:rPr>
              <a:t>e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1562114" y="4160518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A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2486750" y="4160518"/>
            <a:ext cx="2709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b</a:t>
            </a:r>
          </a:p>
        </p:txBody>
      </p:sp>
      <p:sp>
        <p:nvSpPr>
          <p:cNvPr id="248" name="Shape 1689"/>
          <p:cNvSpPr/>
          <p:nvPr/>
        </p:nvSpPr>
        <p:spPr>
          <a:xfrm>
            <a:off x="3137498" y="4815934"/>
            <a:ext cx="752968" cy="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249" name="Shape 1590"/>
          <p:cNvSpPr/>
          <p:nvPr/>
        </p:nvSpPr>
        <p:spPr>
          <a:xfrm>
            <a:off x="4898944" y="4482016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250" name="Shape 1591"/>
          <p:cNvSpPr/>
          <p:nvPr/>
        </p:nvSpPr>
        <p:spPr>
          <a:xfrm>
            <a:off x="5104044" y="4482016"/>
            <a:ext cx="179816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251" name="Shape 1592"/>
          <p:cNvSpPr/>
          <p:nvPr/>
        </p:nvSpPr>
        <p:spPr>
          <a:xfrm>
            <a:off x="5309142" y="4482016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 dirty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252" name="Shape 1594"/>
          <p:cNvSpPr/>
          <p:nvPr/>
        </p:nvSpPr>
        <p:spPr>
          <a:xfrm>
            <a:off x="4898174" y="4697409"/>
            <a:ext cx="179816" cy="18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253" name="Shape 1595"/>
          <p:cNvSpPr/>
          <p:nvPr/>
        </p:nvSpPr>
        <p:spPr>
          <a:xfrm>
            <a:off x="5103272" y="4697409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f</a:t>
            </a:r>
          </a:p>
        </p:txBody>
      </p:sp>
      <p:sp>
        <p:nvSpPr>
          <p:cNvPr id="254" name="Shape 1596"/>
          <p:cNvSpPr/>
          <p:nvPr/>
        </p:nvSpPr>
        <p:spPr>
          <a:xfrm>
            <a:off x="5308371" y="4697409"/>
            <a:ext cx="179817" cy="189658"/>
          </a:xfrm>
          <a:prstGeom prst="rect">
            <a:avLst/>
          </a:prstGeom>
          <a:solidFill>
            <a:srgbClr val="FA694E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g</a:t>
            </a:r>
          </a:p>
        </p:txBody>
      </p:sp>
      <p:sp>
        <p:nvSpPr>
          <p:cNvPr id="255" name="Shape 1598"/>
          <p:cNvSpPr/>
          <p:nvPr/>
        </p:nvSpPr>
        <p:spPr>
          <a:xfrm>
            <a:off x="4898174" y="4912819"/>
            <a:ext cx="179816" cy="189658"/>
          </a:xfrm>
          <a:prstGeom prst="rect">
            <a:avLst/>
          </a:prstGeom>
          <a:solidFill>
            <a:srgbClr val="FDCDC4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 dirty="0">
                <a:solidFill>
                  <a:schemeClr val="accent5">
                    <a:lumMod val="20000"/>
                    <a:lumOff val="8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256" name="Shape 1599"/>
          <p:cNvSpPr/>
          <p:nvPr/>
        </p:nvSpPr>
        <p:spPr>
          <a:xfrm>
            <a:off x="5103272" y="4912819"/>
            <a:ext cx="179817" cy="189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5">
                    <a:lumMod val="20000"/>
                    <a:lumOff val="8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257" name="Shape 1600"/>
          <p:cNvSpPr/>
          <p:nvPr/>
        </p:nvSpPr>
        <p:spPr>
          <a:xfrm>
            <a:off x="5308371" y="4912819"/>
            <a:ext cx="179817" cy="18965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 dirty="0">
                <a:solidFill>
                  <a:schemeClr val="accent5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868598" y="4062224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R</a:t>
            </a:r>
          </a:p>
        </p:txBody>
      </p:sp>
      <p:sp>
        <p:nvSpPr>
          <p:cNvPr id="259" name="Shape 1590"/>
          <p:cNvSpPr/>
          <p:nvPr/>
        </p:nvSpPr>
        <p:spPr>
          <a:xfrm>
            <a:off x="4073566" y="4276425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260" name="Shape 1591"/>
          <p:cNvSpPr/>
          <p:nvPr/>
        </p:nvSpPr>
        <p:spPr>
          <a:xfrm>
            <a:off x="4278666" y="4276425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261" name="Shape 1592"/>
          <p:cNvSpPr/>
          <p:nvPr/>
        </p:nvSpPr>
        <p:spPr>
          <a:xfrm>
            <a:off x="4483764" y="4276425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262" name="Shape 1594"/>
          <p:cNvSpPr/>
          <p:nvPr/>
        </p:nvSpPr>
        <p:spPr>
          <a:xfrm>
            <a:off x="4072796" y="4491818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263" name="Shape 1595"/>
          <p:cNvSpPr/>
          <p:nvPr/>
        </p:nvSpPr>
        <p:spPr>
          <a:xfrm>
            <a:off x="4277894" y="4491818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264" name="Shape 1596"/>
          <p:cNvSpPr/>
          <p:nvPr/>
        </p:nvSpPr>
        <p:spPr>
          <a:xfrm>
            <a:off x="4482993" y="4491818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g</a:t>
            </a:r>
          </a:p>
        </p:txBody>
      </p:sp>
      <p:sp>
        <p:nvSpPr>
          <p:cNvPr id="265" name="Shape 1598"/>
          <p:cNvSpPr/>
          <p:nvPr/>
        </p:nvSpPr>
        <p:spPr>
          <a:xfrm>
            <a:off x="4072796" y="4707228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266" name="Shape 1599"/>
          <p:cNvSpPr/>
          <p:nvPr/>
        </p:nvSpPr>
        <p:spPr>
          <a:xfrm>
            <a:off x="4277894" y="4707228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267" name="Shape 1600"/>
          <p:cNvSpPr/>
          <p:nvPr/>
        </p:nvSpPr>
        <p:spPr>
          <a:xfrm>
            <a:off x="4482993" y="4707228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268" name="Shape 1602"/>
          <p:cNvSpPr/>
          <p:nvPr/>
        </p:nvSpPr>
        <p:spPr>
          <a:xfrm>
            <a:off x="4072796" y="4922620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m</a:t>
            </a:r>
          </a:p>
        </p:txBody>
      </p:sp>
      <p:sp>
        <p:nvSpPr>
          <p:cNvPr id="269" name="Shape 1603"/>
          <p:cNvSpPr/>
          <p:nvPr/>
        </p:nvSpPr>
        <p:spPr>
          <a:xfrm>
            <a:off x="4277894" y="4922620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n</a:t>
            </a:r>
          </a:p>
        </p:txBody>
      </p:sp>
      <p:sp>
        <p:nvSpPr>
          <p:cNvPr id="270" name="Shape 1604"/>
          <p:cNvSpPr/>
          <p:nvPr/>
        </p:nvSpPr>
        <p:spPr>
          <a:xfrm>
            <a:off x="4482993" y="4922620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o</a:t>
            </a:r>
          </a:p>
        </p:txBody>
      </p:sp>
      <p:sp>
        <p:nvSpPr>
          <p:cNvPr id="271" name="Shape 1606"/>
          <p:cNvSpPr/>
          <p:nvPr/>
        </p:nvSpPr>
        <p:spPr>
          <a:xfrm>
            <a:off x="4072796" y="5138030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q</a:t>
            </a:r>
          </a:p>
        </p:txBody>
      </p:sp>
      <p:sp>
        <p:nvSpPr>
          <p:cNvPr id="272" name="Shape 1607"/>
          <p:cNvSpPr/>
          <p:nvPr/>
        </p:nvSpPr>
        <p:spPr>
          <a:xfrm>
            <a:off x="4277894" y="5138030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r</a:t>
            </a:r>
          </a:p>
        </p:txBody>
      </p:sp>
      <p:sp>
        <p:nvSpPr>
          <p:cNvPr id="273" name="Shape 1608"/>
          <p:cNvSpPr/>
          <p:nvPr/>
        </p:nvSpPr>
        <p:spPr>
          <a:xfrm>
            <a:off x="4482993" y="5138030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s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3760153" y="4066887"/>
            <a:ext cx="32541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Q</a:t>
            </a:r>
          </a:p>
        </p:txBody>
      </p:sp>
      <p:sp>
        <p:nvSpPr>
          <p:cNvPr id="279" name="Shape 1590"/>
          <p:cNvSpPr/>
          <p:nvPr/>
        </p:nvSpPr>
        <p:spPr>
          <a:xfrm>
            <a:off x="5728937" y="4483946"/>
            <a:ext cx="179817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280" name="Shape 1594"/>
          <p:cNvSpPr/>
          <p:nvPr/>
        </p:nvSpPr>
        <p:spPr>
          <a:xfrm>
            <a:off x="5728167" y="4699338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 dirty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281" name="Shape 1598"/>
          <p:cNvSpPr/>
          <p:nvPr/>
        </p:nvSpPr>
        <p:spPr>
          <a:xfrm>
            <a:off x="5728167" y="4914748"/>
            <a:ext cx="179816" cy="18965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4">
                    <a:lumMod val="75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5488642" y="4051176"/>
            <a:ext cx="445636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Q</a:t>
            </a:r>
            <a:r>
              <a:rPr lang="en-US" sz="2531" kern="0" baseline="30000" dirty="0">
                <a:solidFill>
                  <a:srgbClr val="000000"/>
                </a:solidFill>
                <a:sym typeface="Helvetica Light"/>
              </a:rPr>
              <a:t>T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5889257" y="4041505"/>
            <a:ext cx="2709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b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3384377" y="2895543"/>
            <a:ext cx="234039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0</a:t>
            </a:r>
            <a:endParaRPr lang="en-US" sz="2531" kern="0" dirty="0">
              <a:solidFill>
                <a:srgbClr val="C82506"/>
              </a:solidFill>
              <a:latin typeface="Times New Roman"/>
              <a:cs typeface="Times New Roman"/>
              <a:sym typeface="Helvetica Light"/>
            </a:endParaRPr>
          </a:p>
        </p:txBody>
      </p:sp>
      <p:cxnSp>
        <p:nvCxnSpPr>
          <p:cNvPr id="285" name="Straight Arrow Connector 284"/>
          <p:cNvCxnSpPr/>
          <p:nvPr/>
        </p:nvCxnSpPr>
        <p:spPr>
          <a:xfrm flipV="1">
            <a:off x="3524504" y="2635180"/>
            <a:ext cx="0" cy="273463"/>
          </a:xfrm>
          <a:prstGeom prst="straightConnector1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6" name="TextBox 285"/>
          <p:cNvSpPr txBox="1"/>
          <p:nvPr/>
        </p:nvSpPr>
        <p:spPr>
          <a:xfrm>
            <a:off x="6767632" y="1732338"/>
            <a:ext cx="995466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d</a:t>
            </a:r>
            <a:r>
              <a:rPr lang="en-US" sz="2531" kern="0" baseline="3000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2</a:t>
            </a:r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n+d</a:t>
            </a:r>
            <a:r>
              <a:rPr lang="en-US" sz="2531" kern="0" baseline="3000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3</a:t>
            </a:r>
            <a:endParaRPr lang="en-US" sz="2531" kern="0" dirty="0">
              <a:solidFill>
                <a:srgbClr val="C82506"/>
              </a:solidFill>
              <a:latin typeface="Times New Roman"/>
              <a:cs typeface="Times New Roman"/>
              <a:sym typeface="Helvetica Light"/>
            </a:endParaRPr>
          </a:p>
        </p:txBody>
      </p:sp>
      <p:cxnSp>
        <p:nvCxnSpPr>
          <p:cNvPr id="287" name="Straight Arrow Connector 286"/>
          <p:cNvCxnSpPr/>
          <p:nvPr/>
        </p:nvCxnSpPr>
        <p:spPr>
          <a:xfrm flipV="1">
            <a:off x="5599945" y="2007233"/>
            <a:ext cx="1156335" cy="593882"/>
          </a:xfrm>
          <a:prstGeom prst="straightConnector1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8" name="Straight Arrow Connector 287"/>
          <p:cNvCxnSpPr/>
          <p:nvPr/>
        </p:nvCxnSpPr>
        <p:spPr>
          <a:xfrm>
            <a:off x="5599945" y="2635180"/>
            <a:ext cx="1156335" cy="0"/>
          </a:xfrm>
          <a:prstGeom prst="straightConnector1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9" name="Straight Arrow Connector 288"/>
          <p:cNvCxnSpPr/>
          <p:nvPr/>
        </p:nvCxnSpPr>
        <p:spPr>
          <a:xfrm>
            <a:off x="5599945" y="2687626"/>
            <a:ext cx="1156335" cy="669550"/>
          </a:xfrm>
          <a:prstGeom prst="straightConnector1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0" name="TextBox 289"/>
          <p:cNvSpPr txBox="1"/>
          <p:nvPr/>
        </p:nvSpPr>
        <p:spPr>
          <a:xfrm>
            <a:off x="6767632" y="2370314"/>
            <a:ext cx="995466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d</a:t>
            </a:r>
            <a:r>
              <a:rPr lang="en-US" sz="2531" kern="0" baseline="3000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2</a:t>
            </a:r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n+d</a:t>
            </a:r>
            <a:r>
              <a:rPr lang="en-US" sz="2531" kern="0" baseline="3000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3</a:t>
            </a:r>
            <a:endParaRPr lang="en-US" sz="2531" kern="0" dirty="0">
              <a:solidFill>
                <a:srgbClr val="C82506"/>
              </a:solidFill>
              <a:latin typeface="Times New Roman"/>
              <a:cs typeface="Times New Roman"/>
              <a:sym typeface="Helvetica Light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6767632" y="3084091"/>
            <a:ext cx="995466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d</a:t>
            </a:r>
            <a:r>
              <a:rPr lang="en-US" sz="2531" kern="0" baseline="3000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2</a:t>
            </a:r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n+d</a:t>
            </a:r>
            <a:r>
              <a:rPr lang="en-US" sz="2531" kern="0" baseline="3000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3</a:t>
            </a:r>
            <a:endParaRPr lang="en-US" sz="2531" kern="0" dirty="0">
              <a:solidFill>
                <a:srgbClr val="C82506"/>
              </a:solidFill>
              <a:latin typeface="Times New Roman"/>
              <a:cs typeface="Times New Roman"/>
              <a:sym typeface="Helvetica Light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7163292" y="3893411"/>
            <a:ext cx="343044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d</a:t>
            </a:r>
            <a:r>
              <a:rPr lang="en-US" sz="2531" kern="0" baseline="3000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2</a:t>
            </a:r>
            <a:endParaRPr lang="en-US" sz="2531" kern="0" dirty="0">
              <a:solidFill>
                <a:srgbClr val="C82506"/>
              </a:solidFill>
              <a:latin typeface="Times New Roman"/>
              <a:cs typeface="Times New Roman"/>
              <a:sym typeface="Helvetica Light"/>
            </a:endParaRPr>
          </a:p>
        </p:txBody>
      </p:sp>
      <p:cxnSp>
        <p:nvCxnSpPr>
          <p:cNvPr id="293" name="Straight Arrow Connector 292"/>
          <p:cNvCxnSpPr/>
          <p:nvPr/>
        </p:nvCxnSpPr>
        <p:spPr>
          <a:xfrm flipV="1">
            <a:off x="5978055" y="4168306"/>
            <a:ext cx="1156335" cy="593882"/>
          </a:xfrm>
          <a:prstGeom prst="straightConnector1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4" name="Straight Arrow Connector 293"/>
          <p:cNvCxnSpPr/>
          <p:nvPr/>
        </p:nvCxnSpPr>
        <p:spPr>
          <a:xfrm>
            <a:off x="5978055" y="4796253"/>
            <a:ext cx="1156335" cy="0"/>
          </a:xfrm>
          <a:prstGeom prst="straightConnector1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5" name="Straight Arrow Connector 294"/>
          <p:cNvCxnSpPr/>
          <p:nvPr/>
        </p:nvCxnSpPr>
        <p:spPr>
          <a:xfrm>
            <a:off x="5978055" y="4848699"/>
            <a:ext cx="1156335" cy="669550"/>
          </a:xfrm>
          <a:prstGeom prst="straightConnector1">
            <a:avLst/>
          </a:prstGeom>
          <a:noFill/>
          <a:ln w="25400" cap="flat">
            <a:solidFill>
              <a:schemeClr val="accent5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6" name="TextBox 295"/>
          <p:cNvSpPr txBox="1"/>
          <p:nvPr/>
        </p:nvSpPr>
        <p:spPr>
          <a:xfrm>
            <a:off x="7163292" y="4531387"/>
            <a:ext cx="343044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d</a:t>
            </a:r>
            <a:r>
              <a:rPr lang="en-US" sz="2531" kern="0" baseline="3000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2</a:t>
            </a:r>
            <a:endParaRPr lang="en-US" sz="2531" kern="0" dirty="0">
              <a:solidFill>
                <a:srgbClr val="C82506"/>
              </a:solidFill>
              <a:latin typeface="Times New Roman"/>
              <a:cs typeface="Times New Roman"/>
              <a:sym typeface="Helvetica Light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7163292" y="5245164"/>
            <a:ext cx="343044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i="1" kern="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d</a:t>
            </a:r>
            <a:r>
              <a:rPr lang="en-US" sz="2531" kern="0" baseline="30000" dirty="0">
                <a:solidFill>
                  <a:srgbClr val="C82506"/>
                </a:solidFill>
                <a:latin typeface="Times New Roman"/>
                <a:cs typeface="Times New Roman"/>
                <a:sym typeface="Helvetica Light"/>
              </a:rPr>
              <a:t>2</a:t>
            </a:r>
            <a:endParaRPr lang="en-US" sz="2531" kern="0" dirty="0">
              <a:solidFill>
                <a:srgbClr val="C82506"/>
              </a:solidFill>
              <a:latin typeface="Times New Roman"/>
              <a:cs typeface="Times New Roman"/>
              <a:sym typeface="Helvetic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759385"/>
      </p:ext>
    </p:extLst>
  </p:cSld>
  <p:clrMapOvr>
    <a:masterClrMapping/>
  </p:clrMapOvr>
  <p:transition spd="med" advTm="6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86" grpId="0"/>
      <p:bldP spid="192" grpId="0"/>
      <p:bldP spid="193" grpId="0"/>
      <p:bldP spid="137" grpId="0" animBg="1"/>
      <p:bldP spid="138" grpId="0" animBg="1"/>
      <p:bldP spid="143" grpId="0" animBg="1"/>
      <p:bldP spid="144" grpId="0" animBg="1"/>
      <p:bldP spid="145" grpId="0" animBg="1"/>
      <p:bldP spid="146" grpId="0" animBg="1"/>
      <p:bldP spid="149" grpId="0" animBg="1"/>
      <p:bldP spid="150" grpId="0" animBg="1"/>
      <p:bldP spid="151" grpId="0" animBg="1"/>
      <p:bldP spid="183" grpId="0" animBg="1"/>
      <p:bldP spid="188" grpId="0" animBg="1"/>
      <p:bldP spid="189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/>
      <p:bldP spid="203" grpId="0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/>
      <p:bldP spid="225" grpId="0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/>
      <p:bldP spid="247" grpId="0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/>
      <p:bldP spid="279" grpId="0" animBg="1"/>
      <p:bldP spid="280" grpId="0" animBg="1"/>
      <p:bldP spid="281" grpId="0" animBg="1"/>
      <p:bldP spid="282" grpId="0"/>
      <p:bldP spid="283" grpId="0"/>
      <p:bldP spid="284" grpId="0"/>
      <p:bldP spid="286" grpId="0"/>
      <p:bldP spid="290" grpId="0"/>
      <p:bldP spid="291" grpId="0"/>
      <p:bldP spid="292" grpId="0"/>
      <p:bldP spid="296" grpId="0"/>
      <p:bldP spid="29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Shape 1895"/>
          <p:cNvSpPr/>
          <p:nvPr/>
        </p:nvSpPr>
        <p:spPr>
          <a:xfrm>
            <a:off x="145851" y="169664"/>
            <a:ext cx="8319492" cy="6096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sz="3000" b="1" dirty="0">
                <a:solidFill>
                  <a:schemeClr val="bg1"/>
                </a:solidFill>
                <a:latin typeface="Lucida Grande"/>
                <a:ea typeface="+mj-ea"/>
                <a:cs typeface="+mj-cs"/>
                <a:sym typeface="Helvetica Light"/>
              </a:rPr>
              <a:t>Linear Basic Block: Tradeoff</a:t>
            </a:r>
            <a:r>
              <a:rPr lang="en-US" sz="3000" b="1" dirty="0">
                <a:solidFill>
                  <a:schemeClr val="bg1"/>
                </a:solidFill>
                <a:latin typeface="Lucida Grande"/>
                <a:ea typeface="+mj-ea"/>
                <a:cs typeface="+mj-cs"/>
                <a:sym typeface="Helvetica Light"/>
              </a:rPr>
              <a:t> Space</a:t>
            </a:r>
            <a:endParaRPr sz="3000" b="1" dirty="0">
              <a:solidFill>
                <a:schemeClr val="bg1"/>
              </a:solidFill>
              <a:latin typeface="Lucida Grande"/>
              <a:ea typeface="+mj-ea"/>
              <a:cs typeface="+mj-cs"/>
              <a:sym typeface="Helvetica Light"/>
            </a:endParaRPr>
          </a:p>
        </p:txBody>
      </p:sp>
      <p:graphicFrame>
        <p:nvGraphicFramePr>
          <p:cNvPr id="1901" name="Chart 1901"/>
          <p:cNvGraphicFramePr/>
          <p:nvPr>
            <p:extLst>
              <p:ext uri="{D42A27DB-BD31-4B8C-83A1-F6EECF244321}">
                <p14:modId xmlns:p14="http://schemas.microsoft.com/office/powerpoint/2010/main" val="1794292538"/>
              </p:ext>
            </p:extLst>
          </p:nvPr>
        </p:nvGraphicFramePr>
        <p:xfrm>
          <a:off x="3243090" y="2105179"/>
          <a:ext cx="2750534" cy="216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03" name="Shape 1903"/>
          <p:cNvSpPr/>
          <p:nvPr/>
        </p:nvSpPr>
        <p:spPr>
          <a:xfrm>
            <a:off x="4609591" y="3265828"/>
            <a:ext cx="541816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rgbClr val="5F327C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sz="2531" kern="0" dirty="0">
                <a:sym typeface="Helvetica Light"/>
              </a:rPr>
              <a:t>QR</a:t>
            </a:r>
          </a:p>
        </p:txBody>
      </p:sp>
      <p:sp>
        <p:nvSpPr>
          <p:cNvPr id="1904" name="Shape 1904"/>
          <p:cNvSpPr/>
          <p:nvPr/>
        </p:nvSpPr>
        <p:spPr>
          <a:xfrm>
            <a:off x="3885330" y="2591935"/>
            <a:ext cx="75822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rgbClr val="924607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sz="2531" kern="0" dirty="0">
                <a:sym typeface="Helvetica Light"/>
              </a:rPr>
              <a:t>Lazy</a:t>
            </a:r>
          </a:p>
        </p:txBody>
      </p:sp>
      <p:graphicFrame>
        <p:nvGraphicFramePr>
          <p:cNvPr id="1905" name="Chart 1905"/>
          <p:cNvGraphicFramePr/>
          <p:nvPr>
            <p:extLst>
              <p:ext uri="{D42A27DB-BD31-4B8C-83A1-F6EECF244321}">
                <p14:modId xmlns:p14="http://schemas.microsoft.com/office/powerpoint/2010/main" val="1724916170"/>
              </p:ext>
            </p:extLst>
          </p:nvPr>
        </p:nvGraphicFramePr>
        <p:xfrm>
          <a:off x="245355" y="2111175"/>
          <a:ext cx="2750534" cy="216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06" name="Shape 1906"/>
          <p:cNvSpPr/>
          <p:nvPr/>
        </p:nvSpPr>
        <p:spPr>
          <a:xfrm>
            <a:off x="1706364" y="2103943"/>
            <a:ext cx="75822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rgbClr val="924607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sz="2531" kern="0" dirty="0">
                <a:sym typeface="Helvetica Light"/>
              </a:rPr>
              <a:t>Lazy</a:t>
            </a:r>
          </a:p>
        </p:txBody>
      </p:sp>
      <p:sp>
        <p:nvSpPr>
          <p:cNvPr id="1907" name="Shape 1907"/>
          <p:cNvSpPr/>
          <p:nvPr/>
        </p:nvSpPr>
        <p:spPr>
          <a:xfrm>
            <a:off x="2176208" y="2721294"/>
            <a:ext cx="541816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rgbClr val="5F327C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sz="2531" kern="0" dirty="0">
                <a:sym typeface="Helvetica Light"/>
              </a:rPr>
              <a:t>QR</a:t>
            </a:r>
          </a:p>
        </p:txBody>
      </p:sp>
      <p:graphicFrame>
        <p:nvGraphicFramePr>
          <p:cNvPr id="1908" name="Chart 1908"/>
          <p:cNvGraphicFramePr/>
          <p:nvPr>
            <p:extLst>
              <p:ext uri="{D42A27DB-BD31-4B8C-83A1-F6EECF244321}">
                <p14:modId xmlns:p14="http://schemas.microsoft.com/office/powerpoint/2010/main" val="2067062760"/>
              </p:ext>
            </p:extLst>
          </p:nvPr>
        </p:nvGraphicFramePr>
        <p:xfrm>
          <a:off x="6176008" y="2111175"/>
          <a:ext cx="2750534" cy="216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09" name="Shape 1909"/>
          <p:cNvSpPr/>
          <p:nvPr/>
        </p:nvSpPr>
        <p:spPr>
          <a:xfrm>
            <a:off x="6871996" y="3204178"/>
            <a:ext cx="557846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QR</a:t>
            </a:r>
            <a:endParaRPr sz="2531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910" name="Shape 1910"/>
          <p:cNvSpPr/>
          <p:nvPr/>
        </p:nvSpPr>
        <p:spPr>
          <a:xfrm>
            <a:off x="7296492" y="2314504"/>
            <a:ext cx="75822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solidFill>
                  <a:srgbClr val="924607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sz="2531" kern="0" dirty="0">
                <a:sym typeface="Helvetica Light"/>
              </a:rPr>
              <a:t>Lazy</a:t>
            </a:r>
          </a:p>
        </p:txBody>
      </p:sp>
      <p:sp>
        <p:nvSpPr>
          <p:cNvPr id="1912" name="Shape 1912"/>
          <p:cNvSpPr/>
          <p:nvPr/>
        </p:nvSpPr>
        <p:spPr>
          <a:xfrm>
            <a:off x="3192915" y="2181832"/>
            <a:ext cx="2901272" cy="2156655"/>
          </a:xfrm>
          <a:prstGeom prst="rect">
            <a:avLst/>
          </a:prstGeom>
          <a:solidFill>
            <a:srgbClr val="70BF41">
              <a:alpha val="9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200" b="1"/>
            </a:lvl1pPr>
          </a:lstStyle>
          <a:p>
            <a:pPr algn="ctr" defTabSz="410751">
              <a:defRPr sz="1800" b="0"/>
            </a:pPr>
            <a:r>
              <a:rPr lang="en-US" sz="2812" b="0" kern="0" dirty="0">
                <a:solidFill>
                  <a:sysClr val="windowText" lastClr="000000"/>
                </a:solidFill>
                <a:latin typeface="Helvetica"/>
                <a:cs typeface="Helvetica"/>
                <a:sym typeface="Helvetica Light"/>
              </a:rPr>
              <a:t>Data</a:t>
            </a:r>
          </a:p>
          <a:p>
            <a:pPr algn="ctr" defTabSz="410751">
              <a:defRPr sz="1800" b="0"/>
            </a:pPr>
            <a:r>
              <a:rPr lang="en-US" sz="2812" b="0" kern="0" dirty="0">
                <a:solidFill>
                  <a:sysClr val="windowText" lastClr="000000"/>
                </a:solidFill>
                <a:latin typeface="Helvetica"/>
                <a:cs typeface="Helvetica"/>
                <a:sym typeface="Helvetica Light"/>
              </a:rPr>
              <a:t>(e.g., # Features)</a:t>
            </a:r>
            <a:endParaRPr sz="1266" b="0" kern="0" dirty="0">
              <a:solidFill>
                <a:sysClr val="windowText" lastClr="000000"/>
              </a:solidFill>
              <a:latin typeface="Helvetica"/>
              <a:cs typeface="Helvetica"/>
              <a:sym typeface="Helvetica Light"/>
            </a:endParaRPr>
          </a:p>
        </p:txBody>
      </p:sp>
      <p:sp>
        <p:nvSpPr>
          <p:cNvPr id="1913" name="Shape 1913"/>
          <p:cNvSpPr/>
          <p:nvPr/>
        </p:nvSpPr>
        <p:spPr>
          <a:xfrm>
            <a:off x="217363" y="2181832"/>
            <a:ext cx="2901272" cy="2156655"/>
          </a:xfrm>
          <a:prstGeom prst="rect">
            <a:avLst/>
          </a:prstGeom>
          <a:solidFill>
            <a:srgbClr val="F5D328">
              <a:alpha val="9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Autofit/>
          </a:bodyPr>
          <a:lstStyle>
            <a:lvl1pPr>
              <a:defRPr sz="4200" b="1"/>
            </a:lvl1pPr>
          </a:lstStyle>
          <a:p>
            <a:pPr algn="ctr" defTabSz="410751">
              <a:defRPr sz="1800" b="0"/>
            </a:pPr>
            <a:r>
              <a:rPr lang="en-US" sz="3094" b="0" kern="0" dirty="0">
                <a:solidFill>
                  <a:sysClr val="windowText" lastClr="000000"/>
                </a:solidFill>
                <a:latin typeface="Helvetica"/>
                <a:cs typeface="Helvetica"/>
                <a:sym typeface="Helvetica Light"/>
              </a:rPr>
              <a:t>Task</a:t>
            </a:r>
          </a:p>
          <a:p>
            <a:pPr algn="ctr" defTabSz="410751">
              <a:defRPr sz="1800" b="0"/>
            </a:pPr>
            <a:r>
              <a:rPr lang="en-US" sz="3094" b="0" kern="0" dirty="0">
                <a:solidFill>
                  <a:sysClr val="windowText" lastClr="000000"/>
                </a:solidFill>
                <a:latin typeface="Helvetica"/>
                <a:cs typeface="Helvetica"/>
                <a:sym typeface="Helvetica Light"/>
              </a:rPr>
              <a:t>(e.g., # Reuse)</a:t>
            </a:r>
            <a:endParaRPr sz="3094" b="0" kern="0" dirty="0">
              <a:solidFill>
                <a:sysClr val="windowText" lastClr="000000"/>
              </a:solidFill>
              <a:latin typeface="Helvetica"/>
              <a:cs typeface="Helvetica"/>
              <a:sym typeface="Helvetica Light"/>
            </a:endParaRPr>
          </a:p>
        </p:txBody>
      </p:sp>
      <p:sp>
        <p:nvSpPr>
          <p:cNvPr id="1914" name="Shape 1914"/>
          <p:cNvSpPr/>
          <p:nvPr/>
        </p:nvSpPr>
        <p:spPr>
          <a:xfrm>
            <a:off x="6169867" y="2176830"/>
            <a:ext cx="2901272" cy="2151653"/>
          </a:xfrm>
          <a:prstGeom prst="rect">
            <a:avLst/>
          </a:prstGeom>
          <a:solidFill>
            <a:srgbClr val="F39019">
              <a:alpha val="95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200" b="1"/>
            </a:lvl1pPr>
          </a:lstStyle>
          <a:p>
            <a:pPr algn="ctr" defTabSz="410751">
              <a:defRPr sz="1800" b="0"/>
            </a:pPr>
            <a:r>
              <a:rPr lang="en-US" sz="2810" b="0" kern="0" dirty="0">
                <a:solidFill>
                  <a:sysClr val="windowText" lastClr="000000"/>
                </a:solidFill>
                <a:latin typeface="Helvetica"/>
                <a:cs typeface="Helvetica"/>
                <a:sym typeface="Helvetica Light"/>
              </a:rPr>
              <a:t>Parallelism</a:t>
            </a:r>
          </a:p>
          <a:p>
            <a:pPr algn="ctr" defTabSz="410751">
              <a:defRPr sz="1800" b="0"/>
            </a:pPr>
            <a:r>
              <a:rPr lang="en-US" sz="2810" b="0" kern="0" dirty="0">
                <a:solidFill>
                  <a:sysClr val="windowText" lastClr="000000"/>
                </a:solidFill>
                <a:latin typeface="Helvetica"/>
                <a:cs typeface="Helvetica"/>
                <a:sym typeface="Helvetica Light"/>
              </a:rPr>
              <a:t>(e.g., # Threads)</a:t>
            </a:r>
            <a:endParaRPr sz="2810" b="0" kern="0" dirty="0">
              <a:solidFill>
                <a:sysClr val="windowText" lastClr="000000"/>
              </a:solidFill>
              <a:latin typeface="Helvetica"/>
              <a:cs typeface="Helvetica"/>
              <a:sym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7567" y="1648579"/>
            <a:ext cx="75822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Data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43090" y="2105179"/>
            <a:ext cx="2750534" cy="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26"/>
          <p:cNvSpPr txBox="1"/>
          <p:nvPr/>
        </p:nvSpPr>
        <p:spPr>
          <a:xfrm>
            <a:off x="1316327" y="1643546"/>
            <a:ext cx="758221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Task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55728" y="2105179"/>
            <a:ext cx="2750534" cy="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/>
          <p:cNvSpPr txBox="1"/>
          <p:nvPr/>
        </p:nvSpPr>
        <p:spPr>
          <a:xfrm>
            <a:off x="6750086" y="1644687"/>
            <a:ext cx="1643079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Parallelism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6176008" y="2106319"/>
            <a:ext cx="2750534" cy="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/>
          <p:cNvSpPr txBox="1"/>
          <p:nvPr/>
        </p:nvSpPr>
        <p:spPr>
          <a:xfrm>
            <a:off x="217363" y="5039814"/>
            <a:ext cx="8784457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We find that a simple cost-based optimizer works pretty well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748473"/>
      </p:ext>
    </p:extLst>
  </p:cSld>
  <p:clrMapOvr>
    <a:masterClrMapping/>
  </p:clrMapOvr>
  <p:transition spd="med" advTm="431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2" grpId="0" animBg="1"/>
      <p:bldP spid="1913" grpId="0" animBg="1"/>
      <p:bldP spid="1914" grpId="0" animBg="1"/>
      <p:bldP spid="2" grpId="0"/>
      <p:bldP spid="27" grpId="0"/>
      <p:bldP spid="29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4"/>
          <p:cNvSpPr>
            <a:spLocks noGrp="1"/>
          </p:cNvSpPr>
          <p:nvPr>
            <p:ph type="title"/>
          </p:nvPr>
        </p:nvSpPr>
        <p:spPr>
          <a:xfrm>
            <a:off x="145852" y="169664"/>
            <a:ext cx="6552753" cy="609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00" rtl="0">
              <a:spcBef>
                <a:spcPct val="0"/>
              </a:spcBef>
            </a:pPr>
            <a:r>
              <a:rPr lang="en-US" sz="3000" b="1" kern="1200" dirty="0">
                <a:solidFill>
                  <a:schemeClr val="bg1"/>
                </a:solidFill>
                <a:latin typeface="Lucida Grande"/>
                <a:ea typeface="+mj-ea"/>
                <a:cs typeface="+mj-cs"/>
              </a:rPr>
              <a:t>Outline</a:t>
            </a:r>
            <a:endParaRPr sz="3000" b="1" kern="1200" dirty="0">
              <a:solidFill>
                <a:schemeClr val="bg1"/>
              </a:solidFill>
              <a:latin typeface="Lucida Grande"/>
              <a:ea typeface="+mj-ea"/>
              <a:cs typeface="+mj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2719" y="2391101"/>
            <a:ext cx="4033656" cy="1942270"/>
            <a:chOff x="3626480" y="3224704"/>
            <a:chExt cx="5736755" cy="2762339"/>
          </a:xfrm>
        </p:grpSpPr>
        <p:sp>
          <p:nvSpPr>
            <p:cNvPr id="7" name="TextBox 6"/>
            <p:cNvSpPr txBox="1"/>
            <p:nvPr/>
          </p:nvSpPr>
          <p:spPr>
            <a:xfrm>
              <a:off x="3626480" y="5238165"/>
              <a:ext cx="4917586" cy="7488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953" kern="0" dirty="0">
                  <a:solidFill>
                    <a:srgbClr val="000000"/>
                  </a:solidFill>
                  <a:latin typeface="Helvetica"/>
                  <a:cs typeface="Helvetica"/>
                  <a:sym typeface="Helvetica Light"/>
                </a:rPr>
                <a:t>Experimental Result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35723" y="3224704"/>
              <a:ext cx="4292913" cy="7488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953" kern="0" dirty="0">
                  <a:solidFill>
                    <a:srgbClr val="000000"/>
                  </a:solidFill>
                  <a:latin typeface="Helvetica"/>
                  <a:cs typeface="Helvetica"/>
                  <a:sym typeface="Helvetica Light"/>
                </a:rPr>
                <a:t>System Overview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40870" y="4226964"/>
              <a:ext cx="5722365" cy="7488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953" kern="0" dirty="0">
                  <a:solidFill>
                    <a:srgbClr val="000000"/>
                  </a:solidFill>
                  <a:latin typeface="Helvetica"/>
                  <a:cs typeface="Helvetica"/>
                  <a:sym typeface="Helvetica Light"/>
                </a:rPr>
                <a:t>Materialization Tradeoff</a:t>
              </a:r>
            </a:p>
          </p:txBody>
        </p:sp>
      </p:grpSp>
      <p:pic>
        <p:nvPicPr>
          <p:cNvPr id="3" name="Picture 2" descr="arrow-34-5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18" y="3889510"/>
            <a:ext cx="386839" cy="38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90579"/>
      </p:ext>
    </p:extLst>
  </p:cSld>
  <p:clrMapOvr>
    <a:masterClrMapping/>
  </p:clrMapOvr>
  <p:transition spd="med" advTm="18216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Shape 1941"/>
          <p:cNvSpPr/>
          <p:nvPr/>
        </p:nvSpPr>
        <p:spPr>
          <a:xfrm>
            <a:off x="145852" y="169664"/>
            <a:ext cx="5542433" cy="6096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sz="3000" b="1" dirty="0">
                <a:solidFill>
                  <a:schemeClr val="bg1"/>
                </a:solidFill>
                <a:latin typeface="Lucida Grande"/>
                <a:ea typeface="+mj-ea"/>
                <a:cs typeface="+mj-cs"/>
                <a:sym typeface="Helvetica Light"/>
              </a:rPr>
              <a:t>Experimental Result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79571" y="837019"/>
            <a:ext cx="7653959" cy="813149"/>
          </a:xfrm>
          <a:prstGeom prst="rect">
            <a:avLst/>
          </a:prstGeom>
          <a:noFill/>
          <a:ln w="57150" cap="flat" cmpd="sng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r>
              <a:rPr lang="en-US" sz="2531" u="sng" kern="0" dirty="0">
                <a:solidFill>
                  <a:srgbClr val="000000"/>
                </a:solidFill>
                <a:latin typeface="Helvetica"/>
                <a:cs typeface="Helvetica"/>
                <a:sym typeface="Helvetica Light"/>
              </a:rPr>
              <a:t>We use feature selection programs from analysts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77562" y="2023986"/>
            <a:ext cx="3379451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0751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More </a:t>
            </a:r>
            <a:r>
              <a:rPr lang="en-US" sz="2531" kern="0" dirty="0" err="1">
                <a:solidFill>
                  <a:srgbClr val="000000"/>
                </a:solidFill>
                <a:sym typeface="Helvetica Light"/>
              </a:rPr>
              <a:t>CrossValidation</a:t>
            </a:r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 </a:t>
            </a:r>
            <a:endParaRPr lang="en-US" sz="2531" kern="0" dirty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29847" y="5359259"/>
            <a:ext cx="2297424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0751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More </a:t>
            </a:r>
            <a:r>
              <a:rPr lang="en-US" sz="2531" kern="0" dirty="0" err="1">
                <a:solidFill>
                  <a:srgbClr val="000000"/>
                </a:solidFill>
                <a:sym typeface="Helvetica Light"/>
              </a:rPr>
              <a:t>StepAdd</a:t>
            </a:r>
            <a:endParaRPr lang="en-US" sz="2531" kern="0" dirty="0">
              <a:solidFill>
                <a:sysClr val="windowText" lastClr="000000"/>
              </a:solidFill>
              <a:sym typeface="Helvetica Light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1824070" y="2539873"/>
          <a:ext cx="5746034" cy="2651988"/>
        </p:xfrm>
        <a:graphic>
          <a:graphicData uri="http://schemas.openxmlformats.org/drawingml/2006/table">
            <a:tbl>
              <a:tblPr firstRow="1" bandRow="1">
                <a:effectLst/>
                <a:tableStyleId>{69012ECD-51FC-41F1-AA8D-1B2483CD663E}</a:tableStyleId>
              </a:tblPr>
              <a:tblGrid>
                <a:gridCol w="1896998"/>
                <a:gridCol w="2135500"/>
                <a:gridCol w="1713536"/>
              </a:tblGrid>
              <a:tr h="441998">
                <a:tc>
                  <a:txBody>
                    <a:bodyPr/>
                    <a:lstStyle/>
                    <a:p>
                      <a:pPr algn="ctr"/>
                      <a:endParaRPr lang="en-US" sz="2300" dirty="0">
                        <a:latin typeface="Helvetica"/>
                        <a:cs typeface="Helvetica"/>
                      </a:endParaRPr>
                    </a:p>
                  </a:txBody>
                  <a:tcPr marL="64294" marR="64294" marT="32147" marB="32147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kern="1200" dirty="0" smtClean="0">
                          <a:solidFill>
                            <a:srgbClr val="FFFFFF"/>
                          </a:solidFill>
                          <a:latin typeface="Helvetica"/>
                          <a:ea typeface="+mn-ea"/>
                          <a:cs typeface="Helvetica"/>
                        </a:rPr>
                        <a:t># Features</a:t>
                      </a:r>
                    </a:p>
                  </a:txBody>
                  <a:tcPr marL="64294" marR="64294" marT="32147" marB="32147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kern="1200" dirty="0" smtClean="0">
                          <a:solidFill>
                            <a:srgbClr val="FFFFFF"/>
                          </a:solidFill>
                          <a:latin typeface="Helvetica"/>
                          <a:ea typeface="+mn-ea"/>
                          <a:cs typeface="Helvetica"/>
                        </a:rPr>
                        <a:t># Rows</a:t>
                      </a:r>
                    </a:p>
                  </a:txBody>
                  <a:tcPr marL="64294" marR="64294" marT="32147" marB="32147"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1998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latin typeface="Helvetica"/>
                          <a:cs typeface="Helvetica"/>
                        </a:rPr>
                        <a:t>KDD</a:t>
                      </a:r>
                      <a:endParaRPr lang="en-US" sz="2300" b="1" dirty="0">
                        <a:latin typeface="Helvetica"/>
                        <a:cs typeface="Helvetica"/>
                      </a:endParaRPr>
                    </a:p>
                  </a:txBody>
                  <a:tcPr marL="64294" marR="64294" marT="32147" marB="32147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Helvetica"/>
                          <a:cs typeface="Helvetica"/>
                        </a:rPr>
                        <a:t>481</a:t>
                      </a:r>
                      <a:endParaRPr lang="en-US" sz="2300" dirty="0">
                        <a:latin typeface="Helvetica"/>
                        <a:cs typeface="Helvetica"/>
                      </a:endParaRPr>
                    </a:p>
                  </a:txBody>
                  <a:tcPr marL="64294" marR="64294" marT="32147" marB="32147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Helvetica"/>
                          <a:cs typeface="Helvetica"/>
                        </a:rPr>
                        <a:t>191 K</a:t>
                      </a:r>
                      <a:endParaRPr lang="en-US" sz="2300" dirty="0">
                        <a:latin typeface="Helvetica"/>
                        <a:cs typeface="Helvetica"/>
                      </a:endParaRPr>
                    </a:p>
                  </a:txBody>
                  <a:tcPr marL="64294" marR="64294" marT="32147" marB="32147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1998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latin typeface="Helvetica"/>
                          <a:cs typeface="Helvetica"/>
                        </a:rPr>
                        <a:t>Census</a:t>
                      </a:r>
                      <a:endParaRPr lang="en-US" sz="2300" b="1" dirty="0">
                        <a:latin typeface="Helvetica"/>
                        <a:cs typeface="Helvetica"/>
                      </a:endParaRPr>
                    </a:p>
                  </a:txBody>
                  <a:tcPr marL="64294" marR="64294" marT="32147" marB="32147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Helvetica"/>
                          <a:cs typeface="Helvetica"/>
                        </a:rPr>
                        <a:t>161</a:t>
                      </a:r>
                      <a:endParaRPr lang="en-US" sz="2300" dirty="0">
                        <a:latin typeface="Helvetica"/>
                        <a:cs typeface="Helvetica"/>
                      </a:endParaRPr>
                    </a:p>
                  </a:txBody>
                  <a:tcPr marL="64294" marR="64294" marT="32147" marB="32147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Helvetica"/>
                          <a:cs typeface="Helvetica"/>
                        </a:rPr>
                        <a:t>109 K</a:t>
                      </a:r>
                      <a:endParaRPr lang="en-US" sz="2300" dirty="0">
                        <a:latin typeface="Helvetica"/>
                        <a:cs typeface="Helvetica"/>
                      </a:endParaRPr>
                    </a:p>
                  </a:txBody>
                  <a:tcPr marL="64294" marR="64294" marT="32147" marB="32147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1998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latin typeface="Helvetica"/>
                          <a:cs typeface="Helvetica"/>
                        </a:rPr>
                        <a:t>Music</a:t>
                      </a:r>
                      <a:endParaRPr lang="en-US" sz="2300" b="1" dirty="0">
                        <a:latin typeface="Helvetica"/>
                        <a:cs typeface="Helvetica"/>
                      </a:endParaRPr>
                    </a:p>
                  </a:txBody>
                  <a:tcPr marL="64294" marR="64294" marT="32147" marB="32147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Helvetica"/>
                          <a:cs typeface="Helvetica"/>
                        </a:rPr>
                        <a:t>91</a:t>
                      </a:r>
                      <a:endParaRPr lang="en-US" sz="2300" dirty="0">
                        <a:latin typeface="Helvetica"/>
                        <a:cs typeface="Helvetica"/>
                      </a:endParaRPr>
                    </a:p>
                  </a:txBody>
                  <a:tcPr marL="64294" marR="64294" marT="32147" marB="32147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Helvetica"/>
                          <a:cs typeface="Helvetica"/>
                        </a:rPr>
                        <a:t>515 K</a:t>
                      </a:r>
                      <a:endParaRPr lang="en-US" sz="2300" dirty="0">
                        <a:latin typeface="Helvetica"/>
                        <a:cs typeface="Helvetica"/>
                      </a:endParaRPr>
                    </a:p>
                  </a:txBody>
                  <a:tcPr marL="64294" marR="64294" marT="32147" marB="32147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1998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latin typeface="Helvetica"/>
                          <a:cs typeface="Helvetica"/>
                        </a:rPr>
                        <a:t>Fund</a:t>
                      </a:r>
                      <a:endParaRPr lang="en-US" sz="2300" b="1" dirty="0">
                        <a:latin typeface="Helvetica"/>
                        <a:cs typeface="Helvetica"/>
                      </a:endParaRPr>
                    </a:p>
                  </a:txBody>
                  <a:tcPr marL="64294" marR="64294" marT="32147" marB="32147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Helvetica"/>
                          <a:cs typeface="Helvetica"/>
                        </a:rPr>
                        <a:t>16</a:t>
                      </a:r>
                      <a:endParaRPr lang="en-US" sz="2300" dirty="0">
                        <a:latin typeface="Helvetica"/>
                        <a:cs typeface="Helvetica"/>
                      </a:endParaRPr>
                    </a:p>
                  </a:txBody>
                  <a:tcPr marL="64294" marR="64294" marT="32147" marB="32147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Helvetica"/>
                          <a:cs typeface="Helvetica"/>
                        </a:rPr>
                        <a:t>74 M</a:t>
                      </a:r>
                      <a:endParaRPr lang="en-US" sz="2300" dirty="0">
                        <a:latin typeface="Helvetica"/>
                        <a:cs typeface="Helvetica"/>
                      </a:endParaRPr>
                    </a:p>
                  </a:txBody>
                  <a:tcPr marL="64294" marR="64294" marT="32147" marB="32147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1998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latin typeface="Helvetica"/>
                          <a:cs typeface="Helvetica"/>
                        </a:rPr>
                        <a:t>House</a:t>
                      </a:r>
                      <a:endParaRPr lang="en-US" sz="2300" b="1" dirty="0">
                        <a:latin typeface="Helvetica"/>
                        <a:cs typeface="Helvetica"/>
                      </a:endParaRPr>
                    </a:p>
                  </a:txBody>
                  <a:tcPr marL="64294" marR="64294" marT="32147" marB="32147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Helvetica"/>
                          <a:cs typeface="Helvetica"/>
                        </a:rPr>
                        <a:t>10</a:t>
                      </a:r>
                      <a:endParaRPr lang="en-US" sz="2300" dirty="0">
                        <a:latin typeface="Helvetica"/>
                        <a:cs typeface="Helvetica"/>
                      </a:endParaRPr>
                    </a:p>
                  </a:txBody>
                  <a:tcPr marL="64294" marR="64294" marT="32147" marB="32147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>
                          <a:latin typeface="Helvetica"/>
                          <a:cs typeface="Helvetica"/>
                        </a:rPr>
                        <a:t>2 M</a:t>
                      </a:r>
                      <a:endParaRPr lang="en-US" sz="2300" dirty="0">
                        <a:latin typeface="Helvetica"/>
                        <a:cs typeface="Helvetica"/>
                      </a:endParaRPr>
                    </a:p>
                  </a:txBody>
                  <a:tcPr marL="64294" marR="64294" marT="32147" marB="32147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3" name="Elbow Connector 12"/>
          <p:cNvCxnSpPr>
            <a:endCxn id="12" idx="2"/>
          </p:cNvCxnSpPr>
          <p:nvPr/>
        </p:nvCxnSpPr>
        <p:spPr>
          <a:xfrm rot="10800000">
            <a:off x="1612165" y="2505786"/>
            <a:ext cx="794451" cy="702813"/>
          </a:xfrm>
          <a:prstGeom prst="bentConnector2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Elbow Connector 28"/>
          <p:cNvCxnSpPr/>
          <p:nvPr/>
        </p:nvCxnSpPr>
        <p:spPr>
          <a:xfrm rot="10800000" flipV="1">
            <a:off x="1118865" y="4993436"/>
            <a:ext cx="969895" cy="396844"/>
          </a:xfrm>
          <a:prstGeom prst="bentConnector3">
            <a:avLst>
              <a:gd name="adj1" fmla="val 99938"/>
            </a:avLst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173"/>
    </mc:Choice>
    <mc:Fallback xmlns="">
      <p:transition advTm="2173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944"/>
          <p:cNvGraphicFramePr/>
          <p:nvPr>
            <p:extLst>
              <p:ext uri="{D42A27DB-BD31-4B8C-83A1-F6EECF244321}">
                <p14:modId xmlns:p14="http://schemas.microsoft.com/office/powerpoint/2010/main" val="813465002"/>
              </p:ext>
            </p:extLst>
          </p:nvPr>
        </p:nvGraphicFramePr>
        <p:xfrm>
          <a:off x="457201" y="1478336"/>
          <a:ext cx="7292548" cy="454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hape 1945"/>
          <p:cNvSpPr/>
          <p:nvPr/>
        </p:nvSpPr>
        <p:spPr>
          <a:xfrm>
            <a:off x="6578261" y="1746762"/>
            <a:ext cx="1247137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2531" kern="0">
                <a:sym typeface="Helvetica Light"/>
              </a:rPr>
              <a:t>VanillaR</a:t>
            </a:r>
          </a:p>
        </p:txBody>
      </p:sp>
      <p:sp>
        <p:nvSpPr>
          <p:cNvPr id="6" name="Shape 1946"/>
          <p:cNvSpPr/>
          <p:nvPr/>
        </p:nvSpPr>
        <p:spPr>
          <a:xfrm>
            <a:off x="6893056" y="2252331"/>
            <a:ext cx="1102867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00882B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2531" kern="0">
                <a:sym typeface="Helvetica Light"/>
              </a:rPr>
              <a:t>dbOPT</a:t>
            </a:r>
          </a:p>
        </p:txBody>
      </p:sp>
      <p:sp>
        <p:nvSpPr>
          <p:cNvPr id="7" name="Shape 1947"/>
          <p:cNvSpPr/>
          <p:nvPr/>
        </p:nvSpPr>
        <p:spPr>
          <a:xfrm>
            <a:off x="7309298" y="3679772"/>
            <a:ext cx="1553310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solidFill>
                  <a:srgbClr val="A37512"/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2531" kern="0">
                <a:sym typeface="Helvetica Light"/>
              </a:rPr>
              <a:t>Columbus</a:t>
            </a:r>
          </a:p>
        </p:txBody>
      </p:sp>
      <p:sp>
        <p:nvSpPr>
          <p:cNvPr id="8" name="Shape 1948"/>
          <p:cNvSpPr/>
          <p:nvPr/>
        </p:nvSpPr>
        <p:spPr>
          <a:xfrm>
            <a:off x="6786760" y="2144145"/>
            <a:ext cx="1" cy="677973"/>
          </a:xfrm>
          <a:prstGeom prst="line">
            <a:avLst/>
          </a:prstGeom>
          <a:ln w="57150" cmpd="sng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9" name="Shape 1949"/>
          <p:cNvSpPr/>
          <p:nvPr/>
        </p:nvSpPr>
        <p:spPr>
          <a:xfrm>
            <a:off x="7117778" y="2672052"/>
            <a:ext cx="1" cy="164968"/>
          </a:xfrm>
          <a:prstGeom prst="line">
            <a:avLst/>
          </a:prstGeom>
          <a:ln w="57150" cmpd="sng">
            <a:solidFill>
              <a:srgbClr val="0B5D18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10" name="Shape 1950"/>
          <p:cNvSpPr/>
          <p:nvPr/>
        </p:nvSpPr>
        <p:spPr>
          <a:xfrm>
            <a:off x="7486054" y="4072552"/>
            <a:ext cx="1" cy="455415"/>
          </a:xfrm>
          <a:prstGeom prst="line">
            <a:avLst/>
          </a:prstGeom>
          <a:ln w="57150" cmpd="sng">
            <a:solidFill>
              <a:srgbClr val="A3751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grpSp>
        <p:nvGrpSpPr>
          <p:cNvPr id="11" name="Group 1953"/>
          <p:cNvGrpSpPr/>
          <p:nvPr/>
        </p:nvGrpSpPr>
        <p:grpSpPr>
          <a:xfrm>
            <a:off x="3709997" y="2183863"/>
            <a:ext cx="777457" cy="2494963"/>
            <a:chOff x="-12805" y="-50976"/>
            <a:chExt cx="1105715" cy="3548391"/>
          </a:xfrm>
        </p:grpSpPr>
        <p:sp>
          <p:nvSpPr>
            <p:cNvPr id="12" name="Shape 1951"/>
            <p:cNvSpPr/>
            <p:nvPr/>
          </p:nvSpPr>
          <p:spPr>
            <a:xfrm flipH="1" flipV="1">
              <a:off x="540053" y="549153"/>
              <a:ext cx="0" cy="2948262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/>
              </a:pPr>
              <a:endParaRPr sz="1687" kern="0">
                <a:solidFill>
                  <a:sysClr val="windowText" lastClr="000000"/>
                </a:solidFill>
                <a:sym typeface="Helvetica Light"/>
              </a:endParaRPr>
            </a:p>
          </p:txBody>
        </p:sp>
        <p:sp>
          <p:nvSpPr>
            <p:cNvPr id="13" name="Shape 1952"/>
            <p:cNvSpPr/>
            <p:nvPr/>
          </p:nvSpPr>
          <p:spPr>
            <a:xfrm>
              <a:off x="-12805" y="-50976"/>
              <a:ext cx="1105715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 algn="ctr" defTabSz="410751">
                <a:defRPr sz="1800"/>
              </a:pPr>
              <a:r>
                <a:rPr sz="2531" kern="0" dirty="0">
                  <a:solidFill>
                    <a:sysClr val="windowText" lastClr="000000"/>
                  </a:solidFill>
                  <a:sym typeface="Helvetica Light"/>
                </a:rPr>
                <a:t>183x</a:t>
              </a:r>
            </a:p>
          </p:txBody>
        </p:sp>
      </p:grpSp>
      <p:sp>
        <p:nvSpPr>
          <p:cNvPr id="14" name="Shape 1941"/>
          <p:cNvSpPr/>
          <p:nvPr/>
        </p:nvSpPr>
        <p:spPr>
          <a:xfrm>
            <a:off x="145852" y="169664"/>
            <a:ext cx="5542433" cy="6096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sz="3000" b="1" dirty="0">
                <a:solidFill>
                  <a:schemeClr val="bg1"/>
                </a:solidFill>
                <a:latin typeface="Lucida Grande"/>
                <a:ea typeface="+mj-ea"/>
                <a:cs typeface="+mj-cs"/>
                <a:sym typeface="Helvetica Light"/>
              </a:rPr>
              <a:t>Experimental Results</a:t>
            </a:r>
          </a:p>
        </p:txBody>
      </p:sp>
      <p:grpSp>
        <p:nvGrpSpPr>
          <p:cNvPr id="17" name="Group 1953"/>
          <p:cNvGrpSpPr/>
          <p:nvPr/>
        </p:nvGrpSpPr>
        <p:grpSpPr>
          <a:xfrm>
            <a:off x="2686688" y="1913345"/>
            <a:ext cx="596318" cy="1691342"/>
            <a:chOff x="128707" y="70851"/>
            <a:chExt cx="848098" cy="2405463"/>
          </a:xfrm>
        </p:grpSpPr>
        <p:sp>
          <p:nvSpPr>
            <p:cNvPr id="18" name="Shape 1951"/>
            <p:cNvSpPr/>
            <p:nvPr/>
          </p:nvSpPr>
          <p:spPr>
            <a:xfrm flipH="1" flipV="1">
              <a:off x="540052" y="683501"/>
              <a:ext cx="1" cy="1792813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triangle" w="med" len="sm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410751">
                <a:defRPr sz="2400"/>
              </a:pPr>
              <a:endParaRPr sz="1687" kern="0">
                <a:solidFill>
                  <a:sysClr val="windowText" lastClr="000000"/>
                </a:solidFill>
                <a:sym typeface="Helvetica Light"/>
              </a:endParaRPr>
            </a:p>
          </p:txBody>
        </p:sp>
        <p:sp>
          <p:nvSpPr>
            <p:cNvPr id="19" name="Shape 1952"/>
            <p:cNvSpPr/>
            <p:nvPr/>
          </p:nvSpPr>
          <p:spPr>
            <a:xfrm>
              <a:off x="128707" y="70851"/>
              <a:ext cx="848098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 algn="ctr" defTabSz="410751">
                <a:defRPr sz="1800"/>
              </a:pPr>
              <a:r>
                <a:rPr lang="en-US" sz="2531" kern="0" dirty="0">
                  <a:solidFill>
                    <a:sysClr val="windowText" lastClr="000000"/>
                  </a:solidFill>
                  <a:sym typeface="Helvetica Light"/>
                </a:rPr>
                <a:t>25x</a:t>
              </a:r>
              <a:endParaRPr sz="2531" kern="0" dirty="0">
                <a:solidFill>
                  <a:sysClr val="windowText" lastClr="000000"/>
                </a:solidFill>
                <a:sym typeface="Helvetica Light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304706" y="5919874"/>
            <a:ext cx="1210269" cy="418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250" kern="0" dirty="0">
                <a:solidFill>
                  <a:srgbClr val="000000"/>
                </a:solidFill>
                <a:sym typeface="Helvetica Light"/>
              </a:rPr>
              <a:t>Datasets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607396"/>
      </p:ext>
    </p:extLst>
  </p:cSld>
  <p:clrMapOvr>
    <a:masterClrMapping/>
  </p:clrMapOvr>
  <p:transition spd="med" advTm="15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Shape 1895"/>
          <p:cNvSpPr/>
          <p:nvPr/>
        </p:nvSpPr>
        <p:spPr>
          <a:xfrm>
            <a:off x="145851" y="169664"/>
            <a:ext cx="8069697" cy="6096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000" b="1" dirty="0">
                <a:solidFill>
                  <a:schemeClr val="bg1"/>
                </a:solidFill>
                <a:latin typeface="Lucida Grande"/>
                <a:ea typeface="+mj-ea"/>
                <a:cs typeface="+mj-cs"/>
                <a:sym typeface="Helvetica Light"/>
              </a:rPr>
              <a:t>Other Techniques</a:t>
            </a:r>
            <a:endParaRPr sz="3000" b="1" dirty="0">
              <a:solidFill>
                <a:schemeClr val="bg1"/>
              </a:solidFill>
              <a:latin typeface="Lucida Grande"/>
              <a:ea typeface="+mj-ea"/>
              <a:cs typeface="+mj-cs"/>
              <a:sym typeface="Helvetica Ligh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54533" y="2962686"/>
            <a:ext cx="8430010" cy="461633"/>
            <a:chOff x="504225" y="1153690"/>
            <a:chExt cx="11989347" cy="656544"/>
          </a:xfrm>
        </p:grpSpPr>
        <p:sp>
          <p:nvSpPr>
            <p:cNvPr id="3" name="TextBox 2"/>
            <p:cNvSpPr txBox="1"/>
            <p:nvPr/>
          </p:nvSpPr>
          <p:spPr>
            <a:xfrm>
              <a:off x="3421383" y="1153690"/>
              <a:ext cx="6139572" cy="6564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531" kern="0" dirty="0">
                  <a:solidFill>
                    <a:srgbClr val="000000"/>
                  </a:solidFill>
                  <a:latin typeface="Helvetica"/>
                  <a:cs typeface="Helvetica"/>
                  <a:sym typeface="Helvetica Light"/>
                </a:rPr>
                <a:t>Sampling-based Optimization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04225" y="1810234"/>
              <a:ext cx="11989347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1" name="Shape 1590"/>
          <p:cNvSpPr/>
          <p:nvPr/>
        </p:nvSpPr>
        <p:spPr>
          <a:xfrm>
            <a:off x="2042774" y="3581085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 dirty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32" name="Shape 1591"/>
          <p:cNvSpPr/>
          <p:nvPr/>
        </p:nvSpPr>
        <p:spPr>
          <a:xfrm>
            <a:off x="2247874" y="3581085"/>
            <a:ext cx="179816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33" name="Shape 1592"/>
          <p:cNvSpPr/>
          <p:nvPr/>
        </p:nvSpPr>
        <p:spPr>
          <a:xfrm>
            <a:off x="2452972" y="3581085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c</a:t>
            </a:r>
          </a:p>
        </p:txBody>
      </p:sp>
      <p:sp>
        <p:nvSpPr>
          <p:cNvPr id="34" name="Shape 1594"/>
          <p:cNvSpPr/>
          <p:nvPr/>
        </p:nvSpPr>
        <p:spPr>
          <a:xfrm>
            <a:off x="2042004" y="3796478"/>
            <a:ext cx="179816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35" name="Shape 1595"/>
          <p:cNvSpPr/>
          <p:nvPr/>
        </p:nvSpPr>
        <p:spPr>
          <a:xfrm>
            <a:off x="2247102" y="3796478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f</a:t>
            </a:r>
          </a:p>
        </p:txBody>
      </p:sp>
      <p:sp>
        <p:nvSpPr>
          <p:cNvPr id="36" name="Shape 1596"/>
          <p:cNvSpPr/>
          <p:nvPr/>
        </p:nvSpPr>
        <p:spPr>
          <a:xfrm>
            <a:off x="2452201" y="3796478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g</a:t>
            </a:r>
          </a:p>
        </p:txBody>
      </p:sp>
      <p:sp>
        <p:nvSpPr>
          <p:cNvPr id="37" name="Shape 1598"/>
          <p:cNvSpPr/>
          <p:nvPr/>
        </p:nvSpPr>
        <p:spPr>
          <a:xfrm>
            <a:off x="2042004" y="4011888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38" name="Shape 1599"/>
          <p:cNvSpPr/>
          <p:nvPr/>
        </p:nvSpPr>
        <p:spPr>
          <a:xfrm>
            <a:off x="2247102" y="4011888"/>
            <a:ext cx="179817" cy="1896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j</a:t>
            </a:r>
          </a:p>
        </p:txBody>
      </p:sp>
      <p:sp>
        <p:nvSpPr>
          <p:cNvPr id="39" name="Shape 1600"/>
          <p:cNvSpPr/>
          <p:nvPr/>
        </p:nvSpPr>
        <p:spPr>
          <a:xfrm>
            <a:off x="2452201" y="401188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k</a:t>
            </a:r>
          </a:p>
        </p:txBody>
      </p:sp>
      <p:sp>
        <p:nvSpPr>
          <p:cNvPr id="40" name="Shape 1602"/>
          <p:cNvSpPr/>
          <p:nvPr/>
        </p:nvSpPr>
        <p:spPr>
          <a:xfrm>
            <a:off x="2042004" y="4227280"/>
            <a:ext cx="179816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m</a:t>
            </a:r>
          </a:p>
        </p:txBody>
      </p:sp>
      <p:sp>
        <p:nvSpPr>
          <p:cNvPr id="41" name="Shape 1603"/>
          <p:cNvSpPr/>
          <p:nvPr/>
        </p:nvSpPr>
        <p:spPr>
          <a:xfrm>
            <a:off x="2247102" y="4227280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n</a:t>
            </a:r>
          </a:p>
        </p:txBody>
      </p:sp>
      <p:sp>
        <p:nvSpPr>
          <p:cNvPr id="42" name="Shape 1604"/>
          <p:cNvSpPr/>
          <p:nvPr/>
        </p:nvSpPr>
        <p:spPr>
          <a:xfrm>
            <a:off x="2452201" y="4227280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o</a:t>
            </a:r>
          </a:p>
        </p:txBody>
      </p:sp>
      <p:sp>
        <p:nvSpPr>
          <p:cNvPr id="43" name="Shape 1606"/>
          <p:cNvSpPr/>
          <p:nvPr/>
        </p:nvSpPr>
        <p:spPr>
          <a:xfrm>
            <a:off x="2042004" y="4442690"/>
            <a:ext cx="179816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q</a:t>
            </a:r>
          </a:p>
        </p:txBody>
      </p:sp>
      <p:sp>
        <p:nvSpPr>
          <p:cNvPr id="44" name="Shape 1607"/>
          <p:cNvSpPr/>
          <p:nvPr/>
        </p:nvSpPr>
        <p:spPr>
          <a:xfrm>
            <a:off x="2247102" y="4442690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 dirty="0">
                <a:solidFill>
                  <a:srgbClr val="FFFFFF">
                    <a:alpha val="0"/>
                  </a:srgbClr>
                </a:solidFill>
                <a:sym typeface="Helvetica Light"/>
              </a:rPr>
              <a:t>r</a:t>
            </a:r>
          </a:p>
        </p:txBody>
      </p:sp>
      <p:sp>
        <p:nvSpPr>
          <p:cNvPr id="45" name="Shape 1608"/>
          <p:cNvSpPr/>
          <p:nvPr/>
        </p:nvSpPr>
        <p:spPr>
          <a:xfrm>
            <a:off x="2452201" y="4442690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s</a:t>
            </a:r>
          </a:p>
        </p:txBody>
      </p:sp>
      <p:sp>
        <p:nvSpPr>
          <p:cNvPr id="46" name="Shape 1610"/>
          <p:cNvSpPr/>
          <p:nvPr/>
        </p:nvSpPr>
        <p:spPr>
          <a:xfrm>
            <a:off x="3026318" y="3573170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DF955D"/>
              </a:solidFill>
              <a:sym typeface="Helvetica Light"/>
            </a:endParaRPr>
          </a:p>
        </p:txBody>
      </p:sp>
      <p:sp>
        <p:nvSpPr>
          <p:cNvPr id="47" name="Shape 1611"/>
          <p:cNvSpPr/>
          <p:nvPr/>
        </p:nvSpPr>
        <p:spPr>
          <a:xfrm>
            <a:off x="3025546" y="3788562"/>
            <a:ext cx="179817" cy="18965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b</a:t>
            </a:r>
          </a:p>
        </p:txBody>
      </p:sp>
      <p:sp>
        <p:nvSpPr>
          <p:cNvPr id="48" name="Shape 1612"/>
          <p:cNvSpPr/>
          <p:nvPr/>
        </p:nvSpPr>
        <p:spPr>
          <a:xfrm>
            <a:off x="3025546" y="4003972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DF955D"/>
              </a:solidFill>
              <a:sym typeface="Helvetica Light"/>
            </a:endParaRPr>
          </a:p>
        </p:txBody>
      </p:sp>
      <p:sp>
        <p:nvSpPr>
          <p:cNvPr id="49" name="Shape 1613"/>
          <p:cNvSpPr/>
          <p:nvPr/>
        </p:nvSpPr>
        <p:spPr>
          <a:xfrm>
            <a:off x="3025546" y="4219365"/>
            <a:ext cx="179817" cy="18965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d</a:t>
            </a:r>
          </a:p>
        </p:txBody>
      </p:sp>
      <p:sp>
        <p:nvSpPr>
          <p:cNvPr id="50" name="Shape 1614"/>
          <p:cNvSpPr/>
          <p:nvPr/>
        </p:nvSpPr>
        <p:spPr>
          <a:xfrm>
            <a:off x="3025546" y="4434774"/>
            <a:ext cx="179817" cy="189659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pPr algn="ctr" defTabSz="410751"/>
            <a:r>
              <a:rPr sz="100" kern="0">
                <a:solidFill>
                  <a:srgbClr val="FFFFFF">
                    <a:alpha val="0"/>
                  </a:srgbClr>
                </a:solidFill>
                <a:sym typeface="Helvetica Light"/>
              </a:rPr>
              <a:t>e</a:t>
            </a:r>
          </a:p>
        </p:txBody>
      </p:sp>
      <p:sp>
        <p:nvSpPr>
          <p:cNvPr id="51" name="Shape 1626"/>
          <p:cNvSpPr/>
          <p:nvPr/>
        </p:nvSpPr>
        <p:spPr>
          <a:xfrm>
            <a:off x="3757010" y="3798405"/>
            <a:ext cx="1045414" cy="610618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0751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2" name="Shape 1627"/>
          <p:cNvSpPr/>
          <p:nvPr/>
        </p:nvSpPr>
        <p:spPr>
          <a:xfrm>
            <a:off x="4900725" y="3795545"/>
            <a:ext cx="1045414" cy="613478"/>
          </a:xfrm>
          <a:prstGeom prst="rect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410751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53" name="Shape 1692"/>
          <p:cNvSpPr/>
          <p:nvPr/>
        </p:nvSpPr>
        <p:spPr>
          <a:xfrm flipV="1">
            <a:off x="5972878" y="4096616"/>
            <a:ext cx="818298" cy="155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54" name="Shape 1693"/>
          <p:cNvSpPr/>
          <p:nvPr/>
        </p:nvSpPr>
        <p:spPr>
          <a:xfrm>
            <a:off x="6109955" y="3804171"/>
            <a:ext cx="468078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>
              <a:defRPr sz="2400"/>
            </a:lvl1pPr>
          </a:lstStyle>
          <a:p>
            <a:pPr algn="ctr" defTabSz="410751">
              <a:defRPr sz="1800"/>
            </a:pPr>
            <a:r>
              <a:rPr lang="en-US" sz="1266" kern="0" dirty="0">
                <a:solidFill>
                  <a:sysClr val="windowText" lastClr="000000"/>
                </a:solidFill>
                <a:sym typeface="Helvetica Light"/>
              </a:rPr>
              <a:t>Solve</a:t>
            </a:r>
            <a:endParaRPr sz="1266" kern="0" dirty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55" name="Shape 1694"/>
          <p:cNvSpPr/>
          <p:nvPr/>
        </p:nvSpPr>
        <p:spPr>
          <a:xfrm flipV="1">
            <a:off x="4259230" y="4534207"/>
            <a:ext cx="2531946" cy="6959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56" name="Shape 1695"/>
          <p:cNvSpPr/>
          <p:nvPr/>
        </p:nvSpPr>
        <p:spPr>
          <a:xfrm>
            <a:off x="6109955" y="4241788"/>
            <a:ext cx="468078" cy="266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>
              <a:defRPr sz="2400"/>
            </a:lvl1pPr>
          </a:lstStyle>
          <a:p>
            <a:pPr algn="ctr" defTabSz="410751">
              <a:defRPr sz="1800"/>
            </a:pPr>
            <a:r>
              <a:rPr lang="en-US" sz="1266" kern="0" dirty="0">
                <a:solidFill>
                  <a:sysClr val="windowText" lastClr="000000"/>
                </a:solidFill>
                <a:sym typeface="Helvetica Light"/>
              </a:rPr>
              <a:t>Solve</a:t>
            </a:r>
            <a:endParaRPr sz="1266" kern="0" dirty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40255" y="3458362"/>
            <a:ext cx="28854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778285" y="3458362"/>
            <a:ext cx="27090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b</a:t>
            </a:r>
          </a:p>
        </p:txBody>
      </p:sp>
      <p:sp>
        <p:nvSpPr>
          <p:cNvPr id="61" name="Shape 1590"/>
          <p:cNvSpPr/>
          <p:nvPr/>
        </p:nvSpPr>
        <p:spPr>
          <a:xfrm>
            <a:off x="3986479" y="390695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62" name="Shape 1598"/>
          <p:cNvSpPr/>
          <p:nvPr/>
        </p:nvSpPr>
        <p:spPr>
          <a:xfrm>
            <a:off x="3985709" y="4119458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i</a:t>
            </a:r>
          </a:p>
        </p:txBody>
      </p:sp>
      <p:sp>
        <p:nvSpPr>
          <p:cNvPr id="63" name="Shape 1610"/>
          <p:cNvSpPr/>
          <p:nvPr/>
        </p:nvSpPr>
        <p:spPr>
          <a:xfrm>
            <a:off x="4384286" y="3906958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DF955D"/>
              </a:solidFill>
              <a:sym typeface="Helvetica Light"/>
            </a:endParaRPr>
          </a:p>
        </p:txBody>
      </p:sp>
      <p:sp>
        <p:nvSpPr>
          <p:cNvPr id="64" name="Shape 1612"/>
          <p:cNvSpPr/>
          <p:nvPr/>
        </p:nvSpPr>
        <p:spPr>
          <a:xfrm>
            <a:off x="4383515" y="4119457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DF955D"/>
              </a:solidFill>
              <a:sym typeface="Helvetica Light"/>
            </a:endParaRPr>
          </a:p>
        </p:txBody>
      </p:sp>
      <p:sp>
        <p:nvSpPr>
          <p:cNvPr id="65" name="Shape 1590"/>
          <p:cNvSpPr/>
          <p:nvPr/>
        </p:nvSpPr>
        <p:spPr>
          <a:xfrm>
            <a:off x="5049096" y="3906958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a</a:t>
            </a:r>
          </a:p>
        </p:txBody>
      </p:sp>
      <p:sp>
        <p:nvSpPr>
          <p:cNvPr id="66" name="Shape 1591"/>
          <p:cNvSpPr/>
          <p:nvPr/>
        </p:nvSpPr>
        <p:spPr>
          <a:xfrm>
            <a:off x="5254196" y="3906958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b</a:t>
            </a:r>
          </a:p>
        </p:txBody>
      </p:sp>
      <p:sp>
        <p:nvSpPr>
          <p:cNvPr id="67" name="Shape 1594"/>
          <p:cNvSpPr/>
          <p:nvPr/>
        </p:nvSpPr>
        <p:spPr>
          <a:xfrm>
            <a:off x="5048326" y="4122350"/>
            <a:ext cx="179816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e</a:t>
            </a:r>
          </a:p>
        </p:txBody>
      </p:sp>
      <p:sp>
        <p:nvSpPr>
          <p:cNvPr id="68" name="Shape 1595"/>
          <p:cNvSpPr/>
          <p:nvPr/>
        </p:nvSpPr>
        <p:spPr>
          <a:xfrm>
            <a:off x="5253424" y="4122350"/>
            <a:ext cx="179817" cy="189658"/>
          </a:xfrm>
          <a:prstGeom prst="rect">
            <a:avLst/>
          </a:prstGeom>
          <a:solidFill>
            <a:srgbClr val="51A7F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r>
              <a:rPr sz="1266" kern="0">
                <a:solidFill>
                  <a:schemeClr val="accent1">
                    <a:lumMod val="60000"/>
                    <a:lumOff val="40000"/>
                  </a:schemeClr>
                </a:solidFill>
                <a:sym typeface="Helvetica Light"/>
              </a:rPr>
              <a:t>f</a:t>
            </a:r>
          </a:p>
        </p:txBody>
      </p:sp>
      <p:sp>
        <p:nvSpPr>
          <p:cNvPr id="69" name="Shape 1610"/>
          <p:cNvSpPr/>
          <p:nvPr/>
        </p:nvSpPr>
        <p:spPr>
          <a:xfrm>
            <a:off x="5579132" y="3906958"/>
            <a:ext cx="179817" cy="189658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DF955D"/>
              </a:solidFill>
              <a:sym typeface="Helvetica Light"/>
            </a:endParaRPr>
          </a:p>
        </p:txBody>
      </p:sp>
      <p:sp>
        <p:nvSpPr>
          <p:cNvPr id="70" name="Shape 1611"/>
          <p:cNvSpPr/>
          <p:nvPr/>
        </p:nvSpPr>
        <p:spPr>
          <a:xfrm>
            <a:off x="5578360" y="4122350"/>
            <a:ext cx="179817" cy="189659"/>
          </a:xfrm>
          <a:prstGeom prst="rect">
            <a:avLst/>
          </a:prstGeom>
          <a:solidFill>
            <a:srgbClr val="F3901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100">
                <a:solidFill>
                  <a:srgbClr val="FFFFFF">
                    <a:alpha val="0"/>
                  </a:srgbClr>
                </a:solidFill>
              </a:defRPr>
            </a:lvl1pPr>
          </a:lstStyle>
          <a:p>
            <a:pPr algn="ctr" defTabSz="410751">
              <a:defRPr sz="1800">
                <a:solidFill>
                  <a:srgbClr val="000000"/>
                </a:solidFill>
              </a:defRPr>
            </a:pPr>
            <a:endParaRPr sz="1266" kern="0" dirty="0">
              <a:solidFill>
                <a:srgbClr val="DF955D"/>
              </a:solidFill>
              <a:sym typeface="Helvetica Light"/>
            </a:endParaRPr>
          </a:p>
        </p:txBody>
      </p:sp>
      <p:sp>
        <p:nvSpPr>
          <p:cNvPr id="71" name="Shape 1692"/>
          <p:cNvSpPr/>
          <p:nvPr/>
        </p:nvSpPr>
        <p:spPr>
          <a:xfrm flipH="1">
            <a:off x="4274625" y="4406434"/>
            <a:ext cx="0" cy="134732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  <a:headEnd type="none"/>
            <a:tailEnd type="non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74" name="Shape 1692"/>
          <p:cNvSpPr/>
          <p:nvPr/>
        </p:nvSpPr>
        <p:spPr>
          <a:xfrm flipV="1">
            <a:off x="3306572" y="4102336"/>
            <a:ext cx="374435" cy="0"/>
          </a:xfrm>
          <a:prstGeom prst="line">
            <a:avLst/>
          </a:prstGeom>
          <a:noFill/>
          <a:ln w="38100" cap="flat" cmpd="sng">
            <a:solidFill>
              <a:srgbClr val="000000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5707" y="3622267"/>
            <a:ext cx="1279917" cy="911941"/>
            <a:chOff x="477450" y="1944315"/>
            <a:chExt cx="1820327" cy="1296983"/>
          </a:xfrm>
        </p:grpSpPr>
        <p:sp>
          <p:nvSpPr>
            <p:cNvPr id="78" name="Rectangle 77"/>
            <p:cNvSpPr/>
            <p:nvPr/>
          </p:nvSpPr>
          <p:spPr>
            <a:xfrm>
              <a:off x="504225" y="1958682"/>
              <a:ext cx="1793552" cy="1282616"/>
            </a:xfrm>
            <a:prstGeom prst="rect">
              <a:avLst/>
            </a:prstGeom>
            <a:noFill/>
            <a:ln w="12700" cap="flat">
              <a:solidFill>
                <a:srgbClr val="45A4FC"/>
              </a:solidFill>
              <a:prstDash val="dash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10751" latinLnBrk="1" hangingPunct="0"/>
              <a:endParaRPr lang="en-US" sz="1687" kern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7450" y="1944315"/>
              <a:ext cx="1819303" cy="12104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531" kern="0" dirty="0">
                  <a:solidFill>
                    <a:srgbClr val="000000"/>
                  </a:solidFill>
                  <a:sym typeface="Helvetica Light"/>
                </a:rPr>
                <a:t>error </a:t>
              </a:r>
              <a:r>
                <a:rPr lang="en-US" sz="2531" kern="0" dirty="0" err="1">
                  <a:solidFill>
                    <a:srgbClr val="000000"/>
                  </a:solidFill>
                  <a:sym typeface="Helvetica Light"/>
                </a:rPr>
                <a:t>tol</a:t>
              </a:r>
              <a:r>
                <a:rPr lang="en-US" sz="2531" kern="0" dirty="0">
                  <a:solidFill>
                    <a:srgbClr val="000000"/>
                  </a:solidFill>
                  <a:sym typeface="Helvetica Light"/>
                </a:rPr>
                <a:t>.</a:t>
              </a:r>
            </a:p>
            <a:p>
              <a:pPr algn="ctr" defTabSz="410751" latinLnBrk="1" hangingPunct="0"/>
              <a:r>
                <a:rPr lang="en-US" sz="2531" i="1" kern="0" dirty="0" err="1">
                  <a:solidFill>
                    <a:srgbClr val="000000"/>
                  </a:solidFill>
                  <a:latin typeface="Helvetica"/>
                  <a:cs typeface="Helvetica"/>
                  <a:sym typeface="Helvetica Light"/>
                </a:rPr>
                <a:t>ε</a:t>
              </a:r>
              <a:endParaRPr lang="en-US" sz="2531" kern="0" dirty="0">
                <a:solidFill>
                  <a:srgbClr val="000000"/>
                </a:solidFill>
                <a:sym typeface="Helvetica Light"/>
              </a:endParaRPr>
            </a:p>
          </p:txBody>
        </p:sp>
      </p:grpSp>
      <p:sp>
        <p:nvSpPr>
          <p:cNvPr id="81" name="Shape 1763"/>
          <p:cNvSpPr/>
          <p:nvPr/>
        </p:nvSpPr>
        <p:spPr>
          <a:xfrm>
            <a:off x="7155408" y="3596671"/>
            <a:ext cx="1629135" cy="961037"/>
          </a:xfrm>
          <a:prstGeom prst="rect">
            <a:avLst/>
          </a:prstGeom>
          <a:solidFill>
            <a:srgbClr val="53585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lang="en-US" sz="1969" b="0" kern="0" dirty="0">
                <a:solidFill>
                  <a:schemeClr val="bg1"/>
                </a:solidFill>
                <a:sym typeface="Helvetica Light"/>
              </a:rPr>
              <a:t>(</a:t>
            </a:r>
            <a:r>
              <a:rPr lang="en-US" sz="1969" b="0" kern="0" dirty="0" err="1">
                <a:solidFill>
                  <a:schemeClr val="bg1"/>
                </a:solidFill>
                <a:sym typeface="Helvetica Light"/>
              </a:rPr>
              <a:t>Coreset</a:t>
            </a:r>
            <a:r>
              <a:rPr lang="en-US" sz="1969" b="0" kern="0" dirty="0">
                <a:solidFill>
                  <a:schemeClr val="bg1"/>
                </a:solidFill>
                <a:sym typeface="Helvetica Light"/>
              </a:rPr>
              <a:t>)</a:t>
            </a:r>
          </a:p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lang="en-US" sz="1969" b="0" kern="0" dirty="0">
                <a:solidFill>
                  <a:schemeClr val="bg1"/>
                </a:solidFill>
                <a:sym typeface="Helvetica Light"/>
              </a:rPr>
              <a:t>Importance Sampling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54533" y="881145"/>
            <a:ext cx="8430010" cy="478529"/>
            <a:chOff x="495398" y="3712561"/>
            <a:chExt cx="11989347" cy="680574"/>
          </a:xfrm>
        </p:grpSpPr>
        <p:sp>
          <p:nvSpPr>
            <p:cNvPr id="25" name="TextBox 24"/>
            <p:cNvSpPr txBox="1"/>
            <p:nvPr/>
          </p:nvSpPr>
          <p:spPr>
            <a:xfrm>
              <a:off x="3951724" y="3712561"/>
              <a:ext cx="4746600" cy="656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531" kern="0" dirty="0">
                  <a:solidFill>
                    <a:srgbClr val="000000"/>
                  </a:solidFill>
                  <a:latin typeface="Helvetica"/>
                  <a:cs typeface="Helvetica"/>
                  <a:sym typeface="Helvetica Light"/>
                </a:rPr>
                <a:t>Non-linear Basic Block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495398" y="4393135"/>
              <a:ext cx="11989347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83" name="Shape 2047"/>
          <p:cNvSpPr/>
          <p:nvPr/>
        </p:nvSpPr>
        <p:spPr>
          <a:xfrm>
            <a:off x="1740818" y="1446152"/>
            <a:ext cx="1149395" cy="932146"/>
          </a:xfrm>
          <a:prstGeom prst="rect">
            <a:avLst/>
          </a:prstGeom>
          <a:solidFill>
            <a:srgbClr val="DE6A1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sz="1800" kern="0" dirty="0">
                <a:solidFill>
                  <a:schemeClr val="bg1"/>
                </a:solidFill>
                <a:sym typeface="Helvetica Light"/>
              </a:rPr>
              <a:t>Non-linear </a:t>
            </a:r>
            <a:r>
              <a:rPr lang="en-US" sz="1800" kern="0" dirty="0">
                <a:solidFill>
                  <a:schemeClr val="bg1"/>
                </a:solidFill>
                <a:sym typeface="Helvetica Light"/>
              </a:rPr>
              <a:t>Basic </a:t>
            </a:r>
            <a:r>
              <a:rPr sz="1800" kern="0" dirty="0">
                <a:solidFill>
                  <a:schemeClr val="bg1"/>
                </a:solidFill>
                <a:sym typeface="Helvetica Light"/>
              </a:rPr>
              <a:t>Block</a:t>
            </a:r>
          </a:p>
        </p:txBody>
      </p:sp>
      <p:sp>
        <p:nvSpPr>
          <p:cNvPr id="84" name="Shape 2048"/>
          <p:cNvSpPr/>
          <p:nvPr/>
        </p:nvSpPr>
        <p:spPr>
          <a:xfrm>
            <a:off x="4527805" y="1446152"/>
            <a:ext cx="1155601" cy="932146"/>
          </a:xfrm>
          <a:prstGeom prst="rect">
            <a:avLst/>
          </a:prstGeom>
          <a:solidFill>
            <a:srgbClr val="DE6A1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sz="1800" kern="0" dirty="0">
                <a:solidFill>
                  <a:schemeClr val="bg1"/>
                </a:solidFill>
                <a:sym typeface="Helvetica Light"/>
              </a:rPr>
              <a:t>Linear </a:t>
            </a:r>
            <a:r>
              <a:rPr lang="en-US" sz="1800" kern="0" dirty="0">
                <a:solidFill>
                  <a:schemeClr val="bg1"/>
                </a:solidFill>
                <a:sym typeface="Helvetica Light"/>
              </a:rPr>
              <a:t>Basic </a:t>
            </a:r>
            <a:r>
              <a:rPr sz="1800" kern="0" dirty="0">
                <a:solidFill>
                  <a:schemeClr val="bg1"/>
                </a:solidFill>
                <a:sym typeface="Helvetica Light"/>
              </a:rPr>
              <a:t>Block</a:t>
            </a:r>
          </a:p>
        </p:txBody>
      </p:sp>
      <p:sp>
        <p:nvSpPr>
          <p:cNvPr id="85" name="Shape 2049"/>
          <p:cNvSpPr/>
          <p:nvPr/>
        </p:nvSpPr>
        <p:spPr>
          <a:xfrm>
            <a:off x="6086417" y="1446152"/>
            <a:ext cx="1155601" cy="932146"/>
          </a:xfrm>
          <a:prstGeom prst="rect">
            <a:avLst/>
          </a:pr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sz="1800" kern="0" dirty="0">
                <a:solidFill>
                  <a:schemeClr val="bg1"/>
                </a:solidFill>
                <a:sym typeface="Helvetica Light"/>
              </a:rPr>
              <a:t>R</a:t>
            </a:r>
          </a:p>
        </p:txBody>
      </p:sp>
      <p:sp>
        <p:nvSpPr>
          <p:cNvPr id="91" name="Shape 2055"/>
          <p:cNvSpPr/>
          <p:nvPr/>
        </p:nvSpPr>
        <p:spPr>
          <a:xfrm>
            <a:off x="5687434" y="1932626"/>
            <a:ext cx="399930" cy="3143"/>
          </a:xfrm>
          <a:prstGeom prst="line">
            <a:avLst/>
          </a:prstGeom>
          <a:ln w="50800">
            <a:solidFill/>
            <a:miter lim="400000"/>
            <a:tailEnd type="arrow"/>
          </a:ln>
        </p:spPr>
        <p:txBody>
          <a:bodyPr lIns="0" tIns="0" rIns="0" bIns="0" anchor="ctr"/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92" name="Shape 2056"/>
          <p:cNvSpPr/>
          <p:nvPr/>
        </p:nvSpPr>
        <p:spPr>
          <a:xfrm>
            <a:off x="3177989" y="1930688"/>
            <a:ext cx="878882" cy="224897"/>
          </a:xfrm>
          <a:prstGeom prst="rightArrow">
            <a:avLst>
              <a:gd name="adj1" fmla="val 32315"/>
              <a:gd name="adj2" fmla="val 93776"/>
            </a:avLst>
          </a:prstGeom>
          <a:solidFill>
            <a:srgbClr val="53585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0751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93" name="Shape 2057"/>
          <p:cNvSpPr/>
          <p:nvPr/>
        </p:nvSpPr>
        <p:spPr>
          <a:xfrm>
            <a:off x="4306920" y="1935769"/>
            <a:ext cx="220885" cy="0"/>
          </a:xfrm>
          <a:prstGeom prst="line">
            <a:avLst/>
          </a:prstGeom>
          <a:ln w="50800">
            <a:solidFill/>
            <a:miter lim="400000"/>
            <a:tailEnd type="arrow"/>
          </a:ln>
        </p:spPr>
        <p:txBody>
          <a:bodyPr lIns="0" tIns="0" rIns="0" bIns="0" anchor="ctr"/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97" name="Shape 2055"/>
          <p:cNvSpPr/>
          <p:nvPr/>
        </p:nvSpPr>
        <p:spPr>
          <a:xfrm>
            <a:off x="7242018" y="1926340"/>
            <a:ext cx="399930" cy="3143"/>
          </a:xfrm>
          <a:prstGeom prst="line">
            <a:avLst/>
          </a:prstGeom>
          <a:ln w="50800">
            <a:solidFill/>
            <a:miter lim="400000"/>
            <a:headEnd type="none"/>
            <a:tailEnd type="none"/>
          </a:ln>
        </p:spPr>
        <p:txBody>
          <a:bodyPr lIns="0" tIns="0" rIns="0" bIns="0" anchor="ctr"/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98" name="Shape 2055"/>
          <p:cNvSpPr/>
          <p:nvPr/>
        </p:nvSpPr>
        <p:spPr>
          <a:xfrm>
            <a:off x="7641949" y="1926341"/>
            <a:ext cx="0" cy="545955"/>
          </a:xfrm>
          <a:prstGeom prst="line">
            <a:avLst/>
          </a:prstGeom>
          <a:ln w="50800">
            <a:solidFill/>
            <a:miter lim="400000"/>
            <a:headEnd type="none"/>
            <a:tailEnd type="none"/>
          </a:ln>
        </p:spPr>
        <p:txBody>
          <a:bodyPr lIns="0" tIns="0" rIns="0" bIns="0" anchor="ctr"/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99" name="Shape 2055"/>
          <p:cNvSpPr/>
          <p:nvPr/>
        </p:nvSpPr>
        <p:spPr>
          <a:xfrm>
            <a:off x="4323477" y="2472296"/>
            <a:ext cx="3318472" cy="0"/>
          </a:xfrm>
          <a:prstGeom prst="line">
            <a:avLst/>
          </a:prstGeom>
          <a:ln w="50800">
            <a:solidFill/>
            <a:miter lim="400000"/>
            <a:headEnd type="none"/>
            <a:tailEnd type="none"/>
          </a:ln>
        </p:spPr>
        <p:txBody>
          <a:bodyPr lIns="0" tIns="0" rIns="0" bIns="0" anchor="ctr"/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100" name="Shape 2055"/>
          <p:cNvSpPr/>
          <p:nvPr/>
        </p:nvSpPr>
        <p:spPr>
          <a:xfrm flipV="1">
            <a:off x="4310956" y="1926341"/>
            <a:ext cx="0" cy="545955"/>
          </a:xfrm>
          <a:prstGeom prst="line">
            <a:avLst/>
          </a:prstGeom>
          <a:ln w="50800">
            <a:solidFill/>
            <a:miter lim="400000"/>
            <a:headEnd type="none"/>
            <a:tailEnd type="none"/>
          </a:ln>
        </p:spPr>
        <p:txBody>
          <a:bodyPr lIns="0" tIns="0" rIns="0" bIns="0" anchor="ctr"/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0241" y="1567591"/>
            <a:ext cx="1064395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000000"/>
                </a:solidFill>
                <a:sym typeface="Helvetica Light"/>
              </a:rPr>
              <a:t>ADMM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7873" y="2472328"/>
            <a:ext cx="3375925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C82506"/>
                </a:solidFill>
                <a:sym typeface="Helvetica Light"/>
              </a:rPr>
              <a:t>Same tradeoff applies!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051137" y="2378298"/>
            <a:ext cx="160222" cy="324830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6" name="Group 15"/>
          <p:cNvGrpSpPr/>
          <p:nvPr/>
        </p:nvGrpSpPr>
        <p:grpSpPr>
          <a:xfrm>
            <a:off x="354533" y="4697369"/>
            <a:ext cx="8430010" cy="489978"/>
            <a:chOff x="504225" y="6680701"/>
            <a:chExt cx="11989347" cy="696858"/>
          </a:xfrm>
        </p:grpSpPr>
        <p:sp>
          <p:nvSpPr>
            <p:cNvPr id="26" name="TextBox 25"/>
            <p:cNvSpPr txBox="1"/>
            <p:nvPr/>
          </p:nvSpPr>
          <p:spPr>
            <a:xfrm>
              <a:off x="3950952" y="6680701"/>
              <a:ext cx="5004220" cy="656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19" tIns="35719" rIns="35719" bIns="35719" numCol="1" spcCol="38100" rtlCol="0" anchor="ctr">
              <a:spAutoFit/>
            </a:bodyPr>
            <a:lstStyle/>
            <a:p>
              <a:pPr algn="ctr" defTabSz="410751" latinLnBrk="1" hangingPunct="0"/>
              <a:r>
                <a:rPr lang="en-US" sz="2531" kern="0" dirty="0">
                  <a:solidFill>
                    <a:srgbClr val="000000"/>
                  </a:solidFill>
                  <a:latin typeface="Helvetica"/>
                  <a:cs typeface="Helvetica"/>
                  <a:sym typeface="Helvetica Light"/>
                </a:rPr>
                <a:t>Multi-block Optimization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504225" y="7377559"/>
              <a:ext cx="11989347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06" name="Shape 1763"/>
          <p:cNvSpPr/>
          <p:nvPr/>
        </p:nvSpPr>
        <p:spPr>
          <a:xfrm>
            <a:off x="7155408" y="5308198"/>
            <a:ext cx="1629135" cy="961037"/>
          </a:xfrm>
          <a:prstGeom prst="rect">
            <a:avLst/>
          </a:prstGeom>
          <a:solidFill>
            <a:srgbClr val="53585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lang="en-US" sz="1969" b="0" kern="0" dirty="0">
                <a:solidFill>
                  <a:schemeClr val="bg1"/>
                </a:solidFill>
                <a:sym typeface="Helvetica Light"/>
              </a:rPr>
              <a:t>Greedy heuristic</a:t>
            </a:r>
          </a:p>
        </p:txBody>
      </p:sp>
      <p:sp>
        <p:nvSpPr>
          <p:cNvPr id="107" name="Shape 2047"/>
          <p:cNvSpPr/>
          <p:nvPr/>
        </p:nvSpPr>
        <p:spPr>
          <a:xfrm>
            <a:off x="705337" y="5308198"/>
            <a:ext cx="452903" cy="320618"/>
          </a:xfrm>
          <a:prstGeom prst="rect">
            <a:avLst/>
          </a:prstGeom>
          <a:solidFill>
            <a:srgbClr val="DE6A1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08" name="Shape 2047"/>
          <p:cNvSpPr/>
          <p:nvPr/>
        </p:nvSpPr>
        <p:spPr>
          <a:xfrm>
            <a:off x="705337" y="5948617"/>
            <a:ext cx="452903" cy="320618"/>
          </a:xfrm>
          <a:prstGeom prst="rect">
            <a:avLst/>
          </a:prstGeom>
          <a:solidFill>
            <a:srgbClr val="DE6A1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09" name="Shape 2047"/>
          <p:cNvSpPr/>
          <p:nvPr/>
        </p:nvSpPr>
        <p:spPr>
          <a:xfrm>
            <a:off x="1431482" y="5391214"/>
            <a:ext cx="452903" cy="320618"/>
          </a:xfrm>
          <a:prstGeom prst="rect">
            <a:avLst/>
          </a:prstGeom>
          <a:solidFill>
            <a:srgbClr val="DE6A1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10" name="Shape 2047"/>
          <p:cNvSpPr/>
          <p:nvPr/>
        </p:nvSpPr>
        <p:spPr>
          <a:xfrm>
            <a:off x="1431482" y="5848435"/>
            <a:ext cx="452903" cy="320618"/>
          </a:xfrm>
          <a:prstGeom prst="rect">
            <a:avLst/>
          </a:prstGeom>
          <a:solidFill>
            <a:srgbClr val="DE6A1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endParaRPr sz="1266" kern="0" dirty="0">
              <a:sym typeface="Helvetica Light"/>
            </a:endParaRPr>
          </a:p>
        </p:txBody>
      </p:sp>
      <p:sp>
        <p:nvSpPr>
          <p:cNvPr id="111" name="Shape 2057"/>
          <p:cNvSpPr/>
          <p:nvPr/>
        </p:nvSpPr>
        <p:spPr>
          <a:xfrm>
            <a:off x="1158241" y="5513329"/>
            <a:ext cx="273242" cy="0"/>
          </a:xfrm>
          <a:prstGeom prst="line">
            <a:avLst/>
          </a:prstGeom>
          <a:ln w="50800">
            <a:solidFill/>
            <a:miter lim="400000"/>
            <a:tailEnd type="arrow"/>
          </a:ln>
        </p:spPr>
        <p:txBody>
          <a:bodyPr lIns="0" tIns="0" rIns="0" bIns="0" anchor="ctr"/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112" name="Shape 2057"/>
          <p:cNvSpPr/>
          <p:nvPr/>
        </p:nvSpPr>
        <p:spPr>
          <a:xfrm>
            <a:off x="1158241" y="5513329"/>
            <a:ext cx="273242" cy="538577"/>
          </a:xfrm>
          <a:prstGeom prst="line">
            <a:avLst/>
          </a:prstGeom>
          <a:ln w="50800">
            <a:solidFill/>
            <a:miter lim="400000"/>
            <a:tailEnd type="arrow"/>
          </a:ln>
        </p:spPr>
        <p:txBody>
          <a:bodyPr lIns="0" tIns="0" rIns="0" bIns="0" anchor="ctr"/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113" name="Shape 2057"/>
          <p:cNvSpPr/>
          <p:nvPr/>
        </p:nvSpPr>
        <p:spPr>
          <a:xfrm flipV="1">
            <a:off x="1158241" y="6018111"/>
            <a:ext cx="273242" cy="150941"/>
          </a:xfrm>
          <a:prstGeom prst="line">
            <a:avLst/>
          </a:prstGeom>
          <a:ln w="50800">
            <a:solidFill/>
            <a:miter lim="400000"/>
            <a:tailEnd type="arrow"/>
          </a:ln>
        </p:spPr>
        <p:txBody>
          <a:bodyPr lIns="0" tIns="0" rIns="0" bIns="0" anchor="ctr"/>
          <a:lstStyle/>
          <a:p>
            <a:pPr algn="ctr" defTabSz="410751">
              <a:defRPr sz="2400"/>
            </a:pPr>
            <a:endParaRPr sz="1687" kern="0">
              <a:solidFill>
                <a:sysClr val="windowText" lastClr="000000"/>
              </a:solidFill>
              <a:sym typeface="Helvetica Light"/>
            </a:endParaRPr>
          </a:p>
        </p:txBody>
      </p:sp>
      <p:sp>
        <p:nvSpPr>
          <p:cNvPr id="114" name="Shape 1763"/>
          <p:cNvSpPr/>
          <p:nvPr/>
        </p:nvSpPr>
        <p:spPr>
          <a:xfrm>
            <a:off x="2042774" y="5308198"/>
            <a:ext cx="4931553" cy="961037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lang="en-US" sz="1969" b="0" kern="0" dirty="0">
                <a:solidFill>
                  <a:srgbClr val="000000"/>
                </a:solidFill>
                <a:sym typeface="Helvetica Light"/>
              </a:rPr>
              <a:t>The problem of deciding the optimal merging/splitting of basic blocks is </a:t>
            </a:r>
          </a:p>
          <a:p>
            <a:pPr algn="ctr" defTabSz="410751">
              <a:defRPr sz="1800" b="0">
                <a:solidFill>
                  <a:srgbClr val="000000"/>
                </a:solidFill>
              </a:defRPr>
            </a:pPr>
            <a:r>
              <a:rPr lang="en-US" sz="1969" b="0" kern="0" dirty="0">
                <a:solidFill>
                  <a:srgbClr val="000000"/>
                </a:solidFill>
                <a:sym typeface="Helvetica Light"/>
              </a:rPr>
              <a:t>NP-hard.</a:t>
            </a:r>
            <a:endParaRPr lang="en-US" sz="1969" kern="0" dirty="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713962" y="2401464"/>
            <a:ext cx="1550105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r>
              <a:rPr lang="en-US" sz="2531" kern="0" dirty="0" err="1">
                <a:solidFill>
                  <a:srgbClr val="C82506"/>
                </a:solidFill>
                <a:sym typeface="Helvetica Light"/>
              </a:rPr>
              <a:t>Warmstart</a:t>
            </a:r>
            <a:endParaRPr lang="en-US" sz="2531" kern="0" dirty="0">
              <a:solidFill>
                <a:srgbClr val="C82506"/>
              </a:solidFill>
              <a:sym typeface="Helvetica Light"/>
            </a:endParaRPr>
          </a:p>
        </p:txBody>
      </p:sp>
      <p:cxnSp>
        <p:nvCxnSpPr>
          <p:cNvPr id="120" name="Straight Arrow Connector 119"/>
          <p:cNvCxnSpPr>
            <a:endCxn id="100" idx="1"/>
          </p:cNvCxnSpPr>
          <p:nvPr/>
        </p:nvCxnSpPr>
        <p:spPr>
          <a:xfrm flipV="1">
            <a:off x="3872985" y="1926341"/>
            <a:ext cx="437972" cy="545955"/>
          </a:xfrm>
          <a:prstGeom prst="straightConnector1">
            <a:avLst/>
          </a:prstGeom>
          <a:noFill/>
          <a:ln w="57150" cap="flat" cmpd="sng">
            <a:solidFill>
              <a:schemeClr val="accent5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/>
          <p:cNvSpPr txBox="1"/>
          <p:nvPr/>
        </p:nvSpPr>
        <p:spPr>
          <a:xfrm>
            <a:off x="-708732" y="4166919"/>
            <a:ext cx="72200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latinLnBrk="1" hangingPunct="0"/>
            <a:endParaRPr lang="en-US" sz="2531" kern="0" dirty="0">
              <a:solidFill>
                <a:srgbClr val="000000"/>
              </a:solidFill>
              <a:sym typeface="Helvetica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6682857"/>
      </p:ext>
    </p:extLst>
  </p:cSld>
  <p:clrMapOvr>
    <a:masterClrMapping/>
  </p:clrMapOvr>
  <p:transition spd="med" advTm="786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 animBg="1"/>
      <p:bldP spid="56" grpId="0"/>
      <p:bldP spid="57" grpId="0"/>
      <p:bldP spid="58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4" grpId="0" animBg="1"/>
      <p:bldP spid="81" grpId="0" animBg="1"/>
      <p:bldP spid="83" grpId="0" animBg="1"/>
      <p:bldP spid="84" grpId="0" animBg="1"/>
      <p:bldP spid="85" grpId="0" animBg="1"/>
      <p:bldP spid="91" grpId="0" animBg="1"/>
      <p:bldP spid="92" grpId="0" animBg="1"/>
      <p:bldP spid="93" grpId="0" animBg="1"/>
      <p:bldP spid="97" grpId="0" animBg="1"/>
      <p:bldP spid="98" grpId="0" animBg="1"/>
      <p:bldP spid="99" grpId="0" animBg="1"/>
      <p:bldP spid="100" grpId="0" animBg="1"/>
      <p:bldP spid="10" grpId="0"/>
      <p:bldP spid="11" grpId="0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41"/>
          <p:cNvSpPr/>
          <p:nvPr/>
        </p:nvSpPr>
        <p:spPr>
          <a:xfrm>
            <a:off x="145852" y="169664"/>
            <a:ext cx="5542433" cy="6096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000" b="1" dirty="0" smtClean="0">
                <a:solidFill>
                  <a:schemeClr val="bg1"/>
                </a:solidFill>
                <a:latin typeface="Lucida Grande"/>
                <a:ea typeface="+mj-ea"/>
                <a:cs typeface="+mj-cs"/>
                <a:sym typeface="Helvetica Light"/>
              </a:rPr>
              <a:t>Conclusion (of Columbus)</a:t>
            </a:r>
            <a:endParaRPr sz="3000" b="1" dirty="0">
              <a:solidFill>
                <a:schemeClr val="bg1"/>
              </a:solidFill>
              <a:latin typeface="Lucida Grande"/>
              <a:ea typeface="+mj-ea"/>
              <a:cs typeface="+mj-cs"/>
              <a:sym typeface="Helvetica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460" y="3566832"/>
            <a:ext cx="7829895" cy="11710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 cap="flat" cmpd="sng">
            <a:solidFill>
              <a:srgbClr val="961C04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FFFFFF"/>
                </a:solidFill>
                <a:latin typeface="Helvetica"/>
                <a:cs typeface="Helvetica"/>
                <a:sym typeface="Helvetica Light"/>
              </a:rPr>
              <a:t>Columbus takes advantage of opportunities for data </a:t>
            </a:r>
          </a:p>
          <a:p>
            <a:pPr algn="ctr" defTabSz="410751" latinLnBrk="1" hangingPunct="0"/>
            <a:r>
              <a:rPr lang="en-US" sz="2531" kern="0" dirty="0">
                <a:solidFill>
                  <a:srgbClr val="FFFFFF"/>
                </a:solidFill>
                <a:latin typeface="Helvetica"/>
                <a:cs typeface="Helvetica"/>
                <a:sym typeface="Helvetica Light"/>
              </a:rPr>
              <a:t>and computation reuse for feature selection workload.</a:t>
            </a:r>
          </a:p>
        </p:txBody>
      </p:sp>
      <p:sp>
        <p:nvSpPr>
          <p:cNvPr id="9" name="Rectangle 8"/>
          <p:cNvSpPr/>
          <p:nvPr/>
        </p:nvSpPr>
        <p:spPr>
          <a:xfrm>
            <a:off x="657981" y="2091950"/>
            <a:ext cx="7829895" cy="117101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 cap="flat" cmpd="sng">
            <a:solidFill>
              <a:srgbClr val="961C04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noAutofit/>
          </a:bodyPr>
          <a:lstStyle/>
          <a:p>
            <a:pPr algn="ctr" defTabSz="410751" latinLnBrk="1" hangingPunct="0"/>
            <a:r>
              <a:rPr lang="en-US" sz="2531" kern="0" dirty="0">
                <a:solidFill>
                  <a:srgbClr val="FFFFFF"/>
                </a:solidFill>
                <a:latin typeface="Helvetica"/>
                <a:cs typeface="Helvetica"/>
                <a:sym typeface="Helvetica Light"/>
              </a:rPr>
              <a:t>We build a DSL in Columbus to facilitate the feature </a:t>
            </a:r>
          </a:p>
          <a:p>
            <a:pPr algn="ctr" defTabSz="410751" latinLnBrk="1" hangingPunct="0"/>
            <a:r>
              <a:rPr lang="en-US" sz="2531" kern="0" dirty="0">
                <a:solidFill>
                  <a:srgbClr val="FFFFFF"/>
                </a:solidFill>
                <a:latin typeface="Helvetica"/>
                <a:cs typeface="Helvetica"/>
                <a:sym typeface="Helvetica Light"/>
              </a:rPr>
              <a:t>selection dialogue.</a:t>
            </a:r>
          </a:p>
        </p:txBody>
      </p:sp>
    </p:spTree>
    <p:extLst>
      <p:ext uri="{BB962C8B-B14F-4D97-AF65-F5344CB8AC3E}">
        <p14:creationId xmlns:p14="http://schemas.microsoft.com/office/powerpoint/2010/main" val="869813362"/>
      </p:ext>
    </p:extLst>
  </p:cSld>
  <p:clrMapOvr>
    <a:masterClrMapping/>
  </p:clrMapOvr>
  <p:transition spd="med" advTm="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5810" y="2142064"/>
            <a:ext cx="2648747" cy="5362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600" b="1" dirty="0" smtClean="0">
                <a:solidFill>
                  <a:srgbClr val="FFFFFF"/>
                </a:solidFill>
                <a:latin typeface="Optima"/>
                <a:cs typeface="Optima"/>
              </a:rPr>
              <a:t>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9698" y="2142064"/>
            <a:ext cx="2648747" cy="5362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600" b="1" dirty="0" smtClean="0">
                <a:solidFill>
                  <a:srgbClr val="FFFFFF"/>
                </a:solidFill>
                <a:latin typeface="Optima"/>
                <a:cs typeface="Optima"/>
              </a:rPr>
              <a:t>Abstraction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7696" y="2142064"/>
            <a:ext cx="2648747" cy="53622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600" b="1" dirty="0" smtClean="0">
                <a:solidFill>
                  <a:srgbClr val="FFFFFF"/>
                </a:solidFill>
                <a:latin typeface="Optima"/>
                <a:cs typeface="Optima"/>
              </a:rPr>
              <a:t>Techniques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809" y="2706507"/>
            <a:ext cx="2648747" cy="20630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/>
            <a:r>
              <a:rPr lang="en-US" sz="2600" dirty="0" smtClean="0">
                <a:solidFill>
                  <a:srgbClr val="FFFFFF"/>
                </a:solidFill>
                <a:latin typeface="Optima"/>
                <a:cs typeface="Optima"/>
              </a:rPr>
              <a:t>Why KBC? How does DeepDive help KBC?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49698" y="2706507"/>
            <a:ext cx="2648747" cy="20630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/>
            <a:r>
              <a:rPr lang="en-US" sz="2600" dirty="0" smtClean="0">
                <a:solidFill>
                  <a:srgbClr val="FFFFFF"/>
                </a:solidFill>
                <a:latin typeface="Optima"/>
                <a:cs typeface="Optima"/>
              </a:rPr>
              <a:t>How to build a KBC Application with DeepDive?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7696" y="2706506"/>
            <a:ext cx="2648747" cy="20630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/>
            <a:r>
              <a:rPr lang="en-US" sz="2600" dirty="0" smtClean="0">
                <a:solidFill>
                  <a:srgbClr val="FFFFFF"/>
                </a:solidFill>
                <a:latin typeface="Optima"/>
                <a:cs typeface="Optima"/>
              </a:rPr>
              <a:t>How to make DeepDive Efficient and Scalable?</a:t>
            </a:r>
          </a:p>
        </p:txBody>
      </p:sp>
    </p:spTree>
    <p:extLst>
      <p:ext uri="{BB962C8B-B14F-4D97-AF65-F5344CB8AC3E}">
        <p14:creationId xmlns:p14="http://schemas.microsoft.com/office/powerpoint/2010/main" val="13361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(Before Future Work)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5810" y="2142064"/>
            <a:ext cx="2648747" cy="53622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600" b="1" dirty="0" smtClean="0">
                <a:solidFill>
                  <a:srgbClr val="FFFFFF"/>
                </a:solidFill>
                <a:latin typeface="Optima"/>
                <a:cs typeface="Optima"/>
              </a:rPr>
              <a:t>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249698" y="2142064"/>
            <a:ext cx="2648747" cy="5362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600" b="1" dirty="0" smtClean="0">
                <a:solidFill>
                  <a:srgbClr val="FFFFFF"/>
                </a:solidFill>
                <a:latin typeface="Optima"/>
                <a:cs typeface="Optima"/>
              </a:rPr>
              <a:t>Abstraction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7696" y="2142064"/>
            <a:ext cx="2648747" cy="53622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600" b="1" dirty="0" smtClean="0">
                <a:solidFill>
                  <a:srgbClr val="FFFFFF"/>
                </a:solidFill>
                <a:latin typeface="Optima"/>
                <a:cs typeface="Optima"/>
              </a:rPr>
              <a:t>Technique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809" y="2706507"/>
            <a:ext cx="2648747" cy="20630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/>
            <a:r>
              <a:rPr lang="en-US" sz="2600" dirty="0">
                <a:solidFill>
                  <a:srgbClr val="FFFFFF"/>
                </a:solidFill>
                <a:latin typeface="Optima"/>
                <a:cs typeface="Optima"/>
              </a:rPr>
              <a:t>Why KBC? How does DeepDive help KBC?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49698" y="2706507"/>
            <a:ext cx="2648747" cy="20630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/>
            <a:r>
              <a:rPr lang="en-US" sz="2600" dirty="0" smtClean="0">
                <a:solidFill>
                  <a:srgbClr val="FFFFFF"/>
                </a:solidFill>
                <a:latin typeface="Optima"/>
                <a:cs typeface="Optima"/>
              </a:rPr>
              <a:t>How to build a KBC Application with DeepDive?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7696" y="2706506"/>
            <a:ext cx="2648747" cy="20630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/>
            <a:r>
              <a:rPr lang="en-US" sz="2600" dirty="0" smtClean="0">
                <a:solidFill>
                  <a:srgbClr val="FFFFFF"/>
                </a:solidFill>
                <a:latin typeface="Optima"/>
                <a:cs typeface="Optima"/>
              </a:rPr>
              <a:t>How to make DeepDive Efficient, and Scalable?</a:t>
            </a:r>
          </a:p>
        </p:txBody>
      </p:sp>
    </p:spTree>
    <p:extLst>
      <p:ext uri="{BB962C8B-B14F-4D97-AF65-F5344CB8AC3E}">
        <p14:creationId xmlns:p14="http://schemas.microsoft.com/office/powerpoint/2010/main" val="19300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3096" y="2953061"/>
            <a:ext cx="6371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Optima"/>
                <a:cs typeface="Optima"/>
              </a:rPr>
              <a:t>Gibbs sampling over </a:t>
            </a:r>
            <a:r>
              <a:rPr lang="en-US" sz="2400" b="1" i="1" dirty="0" err="1" smtClean="0">
                <a:solidFill>
                  <a:schemeClr val="bg1"/>
                </a:solidFill>
                <a:latin typeface="Optima"/>
                <a:cs typeface="Optima"/>
              </a:rPr>
              <a:t>Peta</a:t>
            </a:r>
            <a:r>
              <a:rPr lang="en-US" sz="2400" b="1" i="1" dirty="0" smtClean="0">
                <a:solidFill>
                  <a:schemeClr val="bg1"/>
                </a:solidFill>
                <a:latin typeface="Optima"/>
                <a:cs typeface="Optima"/>
              </a:rPr>
              <a:t>-byte Factor Graphs?</a:t>
            </a:r>
          </a:p>
        </p:txBody>
      </p:sp>
    </p:spTree>
    <p:extLst>
      <p:ext uri="{BB962C8B-B14F-4D97-AF65-F5344CB8AC3E}">
        <p14:creationId xmlns:p14="http://schemas.microsoft.com/office/powerpoint/2010/main" val="9627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possible with Elementary?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092" y="1052948"/>
            <a:ext cx="8365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tima"/>
                <a:cs typeface="Optima"/>
              </a:rPr>
              <a:t>Amazon EC2 d2.xlarge instance: $3.216/hour = 48 TB storage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092" y="1576168"/>
            <a:ext cx="5134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Optima"/>
                <a:cs typeface="Optima"/>
              </a:rPr>
              <a:t>=&gt; </a:t>
            </a:r>
            <a:r>
              <a:rPr lang="en-US" sz="2400" dirty="0" err="1" smtClean="0">
                <a:latin typeface="Optima"/>
                <a:cs typeface="Optima"/>
              </a:rPr>
              <a:t>Peta</a:t>
            </a:r>
            <a:r>
              <a:rPr lang="en-US" sz="2400" dirty="0" smtClean="0">
                <a:latin typeface="Optima"/>
                <a:cs typeface="Optima"/>
              </a:rPr>
              <a:t>-byte storage is only $60/hour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504" y="2099388"/>
            <a:ext cx="7049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tima"/>
                <a:cs typeface="Optima"/>
              </a:rPr>
              <a:t>=&gt; Full scan in 1.3 hours with 100 machines ($418)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0504" y="2561053"/>
            <a:ext cx="4932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tima"/>
                <a:cs typeface="Optima"/>
              </a:rPr>
              <a:t>=&gt; 20 </a:t>
            </a:r>
            <a:r>
              <a:rPr lang="en-US" sz="2400" dirty="0" err="1" smtClean="0">
                <a:latin typeface="Optima"/>
                <a:cs typeface="Optima"/>
              </a:rPr>
              <a:t>epoches</a:t>
            </a:r>
            <a:r>
              <a:rPr lang="en-US" sz="2400" dirty="0" smtClean="0">
                <a:latin typeface="Optima"/>
                <a:cs typeface="Optima"/>
              </a:rPr>
              <a:t> = </a:t>
            </a:r>
            <a:r>
              <a:rPr lang="en-US" sz="2400" u="sng" dirty="0" smtClean="0">
                <a:latin typeface="Optima"/>
                <a:cs typeface="Optima"/>
              </a:rPr>
              <a:t>$8360 &amp; 26 hours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42840" y="3191037"/>
            <a:ext cx="4304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latin typeface="Optima"/>
                <a:cs typeface="Optima"/>
              </a:rPr>
              <a:t>Not bad, but not Ideal!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865315" y="2955514"/>
            <a:ext cx="0" cy="34636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41752" y="4042701"/>
            <a:ext cx="3823855" cy="224443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How to achieve $8.3K/20 </a:t>
            </a:r>
            <a:r>
              <a:rPr lang="en-US" sz="3200" b="1" dirty="0" err="1" smtClean="0">
                <a:solidFill>
                  <a:schemeClr val="bg1"/>
                </a:solidFill>
                <a:latin typeface="Optima"/>
                <a:cs typeface="Optima"/>
              </a:rPr>
              <a:t>epoches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64797" y="4042701"/>
            <a:ext cx="3823855" cy="22444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How to improve $8.3K/20 </a:t>
            </a:r>
            <a:r>
              <a:rPr lang="en-US" sz="3200" b="1" dirty="0" err="1" smtClean="0">
                <a:solidFill>
                  <a:schemeClr val="bg1"/>
                </a:solidFill>
                <a:latin typeface="Optima"/>
                <a:cs typeface="Optima"/>
              </a:rPr>
              <a:t>epoches</a:t>
            </a: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37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2" grpId="0" animBg="1"/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Achieve: Better Partitioning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1303" y="989940"/>
            <a:ext cx="107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Variables</a:t>
            </a:r>
            <a:endParaRPr lang="en-US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624476" y="987976"/>
            <a:ext cx="83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Factors</a:t>
            </a:r>
            <a:endParaRPr lang="en-US" u="sng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360224" y="1708864"/>
            <a:ext cx="490063" cy="5671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246488" y="2353973"/>
            <a:ext cx="603799" cy="547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360224" y="2353973"/>
            <a:ext cx="490063" cy="640578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17978" y="1482218"/>
            <a:ext cx="442246" cy="453440"/>
            <a:chOff x="612648" y="2721777"/>
            <a:chExt cx="442246" cy="453440"/>
          </a:xfrm>
        </p:grpSpPr>
        <p:sp>
          <p:nvSpPr>
            <p:cNvPr id="9" name="Oval 8"/>
            <p:cNvSpPr/>
            <p:nvPr/>
          </p:nvSpPr>
          <p:spPr>
            <a:xfrm>
              <a:off x="612648" y="2732971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7470" y="2721777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7978" y="2755156"/>
            <a:ext cx="442246" cy="460518"/>
            <a:chOff x="612648" y="3994715"/>
            <a:chExt cx="442246" cy="460518"/>
          </a:xfrm>
        </p:grpSpPr>
        <p:sp>
          <p:nvSpPr>
            <p:cNvPr id="12" name="Oval 11"/>
            <p:cNvSpPr/>
            <p:nvPr/>
          </p:nvSpPr>
          <p:spPr>
            <a:xfrm>
              <a:off x="612648" y="4012987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1393" y="3994715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/>
                <a:t>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50287" y="1487654"/>
            <a:ext cx="359145" cy="391304"/>
            <a:chOff x="1610225" y="2727213"/>
            <a:chExt cx="359145" cy="391304"/>
          </a:xfrm>
        </p:grpSpPr>
        <p:sp>
          <p:nvSpPr>
            <p:cNvPr id="15" name="Rectangle 14"/>
            <p:cNvSpPr/>
            <p:nvPr/>
          </p:nvSpPr>
          <p:spPr>
            <a:xfrm>
              <a:off x="1610225" y="2778328"/>
              <a:ext cx="340189" cy="3401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22926" y="2727213"/>
              <a:ext cx="34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50287" y="2133310"/>
            <a:ext cx="361715" cy="390757"/>
            <a:chOff x="1610225" y="3372869"/>
            <a:chExt cx="361715" cy="390757"/>
          </a:xfrm>
        </p:grpSpPr>
        <p:sp>
          <p:nvSpPr>
            <p:cNvPr id="18" name="Rectangle 17"/>
            <p:cNvSpPr/>
            <p:nvPr/>
          </p:nvSpPr>
          <p:spPr>
            <a:xfrm>
              <a:off x="1610225" y="3423437"/>
              <a:ext cx="340189" cy="3401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25496" y="3372869"/>
              <a:ext cx="34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20" name="Hexagon 19"/>
          <p:cNvSpPr/>
          <p:nvPr/>
        </p:nvSpPr>
        <p:spPr>
          <a:xfrm>
            <a:off x="279327" y="1559634"/>
            <a:ext cx="365315" cy="314927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44642" y="1714535"/>
            <a:ext cx="273336" cy="2563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Hexagon 21"/>
          <p:cNvSpPr/>
          <p:nvPr/>
        </p:nvSpPr>
        <p:spPr>
          <a:xfrm>
            <a:off x="279327" y="2200848"/>
            <a:ext cx="365315" cy="314927"/>
          </a:xfrm>
          <a:prstGeom prst="hexagon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44642" y="2355749"/>
            <a:ext cx="273336" cy="2563"/>
          </a:xfrm>
          <a:prstGeom prst="line">
            <a:avLst/>
          </a:prstGeom>
          <a:ln w="50800">
            <a:solidFill>
              <a:srgbClr val="BA8F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Hexagon 23"/>
          <p:cNvSpPr/>
          <p:nvPr/>
        </p:nvSpPr>
        <p:spPr>
          <a:xfrm>
            <a:off x="279327" y="2837087"/>
            <a:ext cx="365315" cy="314927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44642" y="2991988"/>
            <a:ext cx="273336" cy="2563"/>
          </a:xfrm>
          <a:prstGeom prst="line">
            <a:avLst/>
          </a:prstGeom>
          <a:ln w="50800">
            <a:solidFill>
              <a:srgbClr val="BA8F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919082" y="2118826"/>
            <a:ext cx="442246" cy="455717"/>
            <a:chOff x="612648" y="3359485"/>
            <a:chExt cx="442246" cy="455717"/>
          </a:xfrm>
        </p:grpSpPr>
        <p:sp>
          <p:nvSpPr>
            <p:cNvPr id="27" name="Oval 26"/>
            <p:cNvSpPr/>
            <p:nvPr/>
          </p:nvSpPr>
          <p:spPr>
            <a:xfrm>
              <a:off x="612648" y="3372956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1393" y="3359485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/>
                <a:t>2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3404922" y="1415620"/>
            <a:ext cx="2054183" cy="719830"/>
          </a:xfrm>
          <a:prstGeom prst="roundRect">
            <a:avLst/>
          </a:prstGeom>
          <a:noFill/>
          <a:ln w="25908"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4522900" y="1777104"/>
            <a:ext cx="490063" cy="5671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09164" y="2517749"/>
            <a:ext cx="603799" cy="547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522900" y="2517749"/>
            <a:ext cx="490063" cy="640578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080654" y="1550458"/>
            <a:ext cx="442246" cy="453440"/>
            <a:chOff x="612648" y="2721777"/>
            <a:chExt cx="442246" cy="453440"/>
          </a:xfrm>
        </p:grpSpPr>
        <p:sp>
          <p:nvSpPr>
            <p:cNvPr id="34" name="Oval 33"/>
            <p:cNvSpPr/>
            <p:nvPr/>
          </p:nvSpPr>
          <p:spPr>
            <a:xfrm>
              <a:off x="612648" y="2732971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7470" y="2721777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80654" y="2918932"/>
            <a:ext cx="442246" cy="460518"/>
            <a:chOff x="612648" y="3994715"/>
            <a:chExt cx="442246" cy="460518"/>
          </a:xfrm>
        </p:grpSpPr>
        <p:sp>
          <p:nvSpPr>
            <p:cNvPr id="37" name="Oval 36"/>
            <p:cNvSpPr/>
            <p:nvPr/>
          </p:nvSpPr>
          <p:spPr>
            <a:xfrm>
              <a:off x="612648" y="4012987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71393" y="3994715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/>
                <a:t>3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012963" y="1555894"/>
            <a:ext cx="359145" cy="391304"/>
            <a:chOff x="1610225" y="2727213"/>
            <a:chExt cx="359145" cy="391304"/>
          </a:xfrm>
        </p:grpSpPr>
        <p:sp>
          <p:nvSpPr>
            <p:cNvPr id="40" name="Rectangle 39"/>
            <p:cNvSpPr/>
            <p:nvPr/>
          </p:nvSpPr>
          <p:spPr>
            <a:xfrm>
              <a:off x="1610225" y="2778328"/>
              <a:ext cx="340189" cy="3401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22926" y="2727213"/>
              <a:ext cx="34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012963" y="2297086"/>
            <a:ext cx="361715" cy="390757"/>
            <a:chOff x="1610225" y="3372869"/>
            <a:chExt cx="361715" cy="390757"/>
          </a:xfrm>
        </p:grpSpPr>
        <p:sp>
          <p:nvSpPr>
            <p:cNvPr id="43" name="Rectangle 42"/>
            <p:cNvSpPr/>
            <p:nvPr/>
          </p:nvSpPr>
          <p:spPr>
            <a:xfrm>
              <a:off x="1610225" y="3423437"/>
              <a:ext cx="340189" cy="3401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25496" y="3372869"/>
              <a:ext cx="34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45" name="Hexagon 44"/>
          <p:cNvSpPr/>
          <p:nvPr/>
        </p:nvSpPr>
        <p:spPr>
          <a:xfrm>
            <a:off x="3442003" y="1627874"/>
            <a:ext cx="365315" cy="314927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3807318" y="1782775"/>
            <a:ext cx="273336" cy="2563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Hexagon 46"/>
          <p:cNvSpPr/>
          <p:nvPr/>
        </p:nvSpPr>
        <p:spPr>
          <a:xfrm>
            <a:off x="3442003" y="2364624"/>
            <a:ext cx="365315" cy="314927"/>
          </a:xfrm>
          <a:prstGeom prst="hexagon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3807318" y="2519525"/>
            <a:ext cx="273336" cy="2563"/>
          </a:xfrm>
          <a:prstGeom prst="line">
            <a:avLst/>
          </a:prstGeom>
          <a:ln w="50800">
            <a:solidFill>
              <a:srgbClr val="BA8F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Hexagon 48"/>
          <p:cNvSpPr/>
          <p:nvPr/>
        </p:nvSpPr>
        <p:spPr>
          <a:xfrm>
            <a:off x="3442003" y="3000863"/>
            <a:ext cx="365315" cy="314927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3807318" y="3155764"/>
            <a:ext cx="273336" cy="2563"/>
          </a:xfrm>
          <a:prstGeom prst="line">
            <a:avLst/>
          </a:prstGeom>
          <a:ln w="50800">
            <a:solidFill>
              <a:srgbClr val="BA8F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4081758" y="2282602"/>
            <a:ext cx="442246" cy="455717"/>
            <a:chOff x="612648" y="3359485"/>
            <a:chExt cx="442246" cy="455717"/>
          </a:xfrm>
        </p:grpSpPr>
        <p:sp>
          <p:nvSpPr>
            <p:cNvPr id="52" name="Oval 51"/>
            <p:cNvSpPr/>
            <p:nvPr/>
          </p:nvSpPr>
          <p:spPr>
            <a:xfrm>
              <a:off x="612648" y="3372956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71393" y="3359485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/>
                <a:t>2</a:t>
              </a:r>
            </a:p>
          </p:txBody>
        </p:sp>
      </p:grpSp>
      <p:sp>
        <p:nvSpPr>
          <p:cNvPr id="54" name="Rounded Rectangle 53"/>
          <p:cNvSpPr/>
          <p:nvPr/>
        </p:nvSpPr>
        <p:spPr>
          <a:xfrm>
            <a:off x="3404921" y="2209953"/>
            <a:ext cx="2054183" cy="1242927"/>
          </a:xfrm>
          <a:prstGeom prst="roundRect">
            <a:avLst/>
          </a:prstGeom>
          <a:noFill/>
          <a:ln w="25908"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6130943" y="1415620"/>
            <a:ext cx="2054183" cy="1357808"/>
          </a:xfrm>
          <a:prstGeom prst="roundRect">
            <a:avLst/>
          </a:prstGeom>
          <a:noFill/>
          <a:ln w="25908"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7248921" y="1777104"/>
            <a:ext cx="490063" cy="5671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135185" y="2517749"/>
            <a:ext cx="603799" cy="547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7248921" y="2517749"/>
            <a:ext cx="490063" cy="640578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6806675" y="1550458"/>
            <a:ext cx="442246" cy="453440"/>
            <a:chOff x="612648" y="2721777"/>
            <a:chExt cx="442246" cy="453440"/>
          </a:xfrm>
        </p:grpSpPr>
        <p:sp>
          <p:nvSpPr>
            <p:cNvPr id="60" name="Oval 59"/>
            <p:cNvSpPr/>
            <p:nvPr/>
          </p:nvSpPr>
          <p:spPr>
            <a:xfrm>
              <a:off x="612648" y="2732971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7470" y="2721777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806675" y="2918932"/>
            <a:ext cx="442246" cy="460518"/>
            <a:chOff x="612648" y="3994715"/>
            <a:chExt cx="442246" cy="460518"/>
          </a:xfrm>
        </p:grpSpPr>
        <p:sp>
          <p:nvSpPr>
            <p:cNvPr id="63" name="Oval 62"/>
            <p:cNvSpPr/>
            <p:nvPr/>
          </p:nvSpPr>
          <p:spPr>
            <a:xfrm>
              <a:off x="612648" y="4012987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71393" y="3994715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/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738984" y="1555894"/>
            <a:ext cx="359145" cy="391304"/>
            <a:chOff x="1610225" y="2727213"/>
            <a:chExt cx="359145" cy="391304"/>
          </a:xfrm>
        </p:grpSpPr>
        <p:sp>
          <p:nvSpPr>
            <p:cNvPr id="66" name="Rectangle 65"/>
            <p:cNvSpPr/>
            <p:nvPr/>
          </p:nvSpPr>
          <p:spPr>
            <a:xfrm>
              <a:off x="1610225" y="2778328"/>
              <a:ext cx="340189" cy="3401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22926" y="2727213"/>
              <a:ext cx="34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  <a:r>
                <a:rPr lang="en-US" baseline="-25000" dirty="0" smtClean="0">
                  <a:solidFill>
                    <a:schemeClr val="bg1"/>
                  </a:solidFill>
                </a:rPr>
                <a:t>1</a:t>
              </a:r>
              <a:endParaRPr lang="en-US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738984" y="2297086"/>
            <a:ext cx="361715" cy="390757"/>
            <a:chOff x="1610225" y="3372869"/>
            <a:chExt cx="361715" cy="390757"/>
          </a:xfrm>
        </p:grpSpPr>
        <p:sp>
          <p:nvSpPr>
            <p:cNvPr id="69" name="Rectangle 68"/>
            <p:cNvSpPr/>
            <p:nvPr/>
          </p:nvSpPr>
          <p:spPr>
            <a:xfrm>
              <a:off x="1610225" y="3423437"/>
              <a:ext cx="340189" cy="3401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25496" y="3372869"/>
              <a:ext cx="346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71" name="Hexagon 70"/>
          <p:cNvSpPr/>
          <p:nvPr/>
        </p:nvSpPr>
        <p:spPr>
          <a:xfrm>
            <a:off x="6168024" y="1627874"/>
            <a:ext cx="365315" cy="314927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 flipH="1">
            <a:off x="6533339" y="1782775"/>
            <a:ext cx="273336" cy="2563"/>
          </a:xfrm>
          <a:prstGeom prst="line">
            <a:avLst/>
          </a:prstGeom>
          <a:ln w="5080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Hexagon 72"/>
          <p:cNvSpPr/>
          <p:nvPr/>
        </p:nvSpPr>
        <p:spPr>
          <a:xfrm>
            <a:off x="6168024" y="2364624"/>
            <a:ext cx="365315" cy="314927"/>
          </a:xfrm>
          <a:prstGeom prst="hexagon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6533339" y="2519525"/>
            <a:ext cx="273336" cy="2563"/>
          </a:xfrm>
          <a:prstGeom prst="line">
            <a:avLst/>
          </a:prstGeom>
          <a:ln w="50800">
            <a:solidFill>
              <a:srgbClr val="BA8F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Hexagon 74"/>
          <p:cNvSpPr/>
          <p:nvPr/>
        </p:nvSpPr>
        <p:spPr>
          <a:xfrm>
            <a:off x="6168024" y="3000863"/>
            <a:ext cx="365315" cy="314927"/>
          </a:xfrm>
          <a:prstGeom prst="hexagon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H="1">
            <a:off x="6533339" y="3155764"/>
            <a:ext cx="273336" cy="2563"/>
          </a:xfrm>
          <a:prstGeom prst="line">
            <a:avLst/>
          </a:prstGeom>
          <a:ln w="50800">
            <a:solidFill>
              <a:srgbClr val="BA8F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6807779" y="2282602"/>
            <a:ext cx="442246" cy="455717"/>
            <a:chOff x="612648" y="3359485"/>
            <a:chExt cx="442246" cy="455717"/>
          </a:xfrm>
        </p:grpSpPr>
        <p:sp>
          <p:nvSpPr>
            <p:cNvPr id="78" name="Oval 77"/>
            <p:cNvSpPr/>
            <p:nvPr/>
          </p:nvSpPr>
          <p:spPr>
            <a:xfrm>
              <a:off x="612648" y="3372956"/>
              <a:ext cx="442246" cy="442246"/>
            </a:xfrm>
            <a:prstGeom prst="ellipse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71393" y="3359485"/>
              <a:ext cx="383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/>
                <a:t>2</a:t>
              </a:r>
            </a:p>
          </p:txBody>
        </p:sp>
      </p:grpSp>
      <p:sp>
        <p:nvSpPr>
          <p:cNvPr id="80" name="Rounded Rectangle 79"/>
          <p:cNvSpPr/>
          <p:nvPr/>
        </p:nvSpPr>
        <p:spPr>
          <a:xfrm>
            <a:off x="6130942" y="2849646"/>
            <a:ext cx="2054183" cy="603234"/>
          </a:xfrm>
          <a:prstGeom prst="roundRect">
            <a:avLst/>
          </a:prstGeom>
          <a:noFill/>
          <a:ln w="25908">
            <a:solidFill>
              <a:schemeClr val="accent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3258576" y="968458"/>
            <a:ext cx="2318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Optima"/>
                <a:cs typeface="Optima"/>
              </a:rPr>
              <a:t>Partition Strategy 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984597" y="969782"/>
            <a:ext cx="2318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Optima"/>
                <a:cs typeface="Optima"/>
              </a:rPr>
              <a:t>Partition Strategy 2</a:t>
            </a:r>
            <a:endParaRPr lang="en-US" sz="2000" b="1" dirty="0" smtClean="0">
              <a:latin typeface="Optima"/>
              <a:cs typeface="Optima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51601" y="3613955"/>
            <a:ext cx="2838735" cy="28277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How to minimize the amount of communication between different nodes? Can we decide this without grounding the whole graph?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402626" y="4400017"/>
            <a:ext cx="49522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Optima"/>
                <a:cs typeface="Optima"/>
              </a:rPr>
              <a:t>IsNoun</a:t>
            </a:r>
            <a:r>
              <a:rPr lang="en-US" sz="2000" dirty="0" smtClean="0">
                <a:latin typeface="Optima"/>
                <a:cs typeface="Optima"/>
              </a:rPr>
              <a:t>(</a:t>
            </a:r>
            <a:r>
              <a:rPr lang="en-US" sz="2000" dirty="0" err="1" smtClean="0">
                <a:latin typeface="Optima"/>
                <a:cs typeface="Optima"/>
              </a:rPr>
              <a:t>docid</a:t>
            </a:r>
            <a:r>
              <a:rPr lang="en-US" sz="2000" dirty="0" smtClean="0">
                <a:latin typeface="Optima"/>
                <a:cs typeface="Optima"/>
              </a:rPr>
              <a:t>, sentid2, wordid2, word2) :-</a:t>
            </a:r>
          </a:p>
          <a:p>
            <a:r>
              <a:rPr lang="en-US" sz="2000" dirty="0" smtClean="0">
                <a:latin typeface="Optima"/>
                <a:cs typeface="Optima"/>
              </a:rPr>
              <a:t>    </a:t>
            </a:r>
            <a:r>
              <a:rPr lang="en-US" sz="2000" dirty="0" err="1" smtClean="0">
                <a:latin typeface="Optima"/>
                <a:cs typeface="Optima"/>
              </a:rPr>
              <a:t>IsNoun</a:t>
            </a:r>
            <a:r>
              <a:rPr lang="en-US" sz="2000" dirty="0" smtClean="0">
                <a:latin typeface="Optima"/>
                <a:cs typeface="Optima"/>
              </a:rPr>
              <a:t>(</a:t>
            </a:r>
            <a:r>
              <a:rPr lang="en-US" sz="2000" dirty="0" err="1" smtClean="0">
                <a:latin typeface="Optima"/>
                <a:cs typeface="Optima"/>
              </a:rPr>
              <a:t>docid</a:t>
            </a:r>
            <a:r>
              <a:rPr lang="en-US" sz="2000" dirty="0" smtClean="0">
                <a:latin typeface="Optima"/>
                <a:cs typeface="Optima"/>
              </a:rPr>
              <a:t>, sentid1, wordid1, word2),</a:t>
            </a:r>
          </a:p>
          <a:p>
            <a:r>
              <a:rPr lang="en-US" sz="2000" dirty="0">
                <a:latin typeface="Optima"/>
                <a:cs typeface="Optima"/>
              </a:rPr>
              <a:t> </a:t>
            </a:r>
            <a:r>
              <a:rPr lang="en-US" sz="2000" dirty="0" smtClean="0">
                <a:latin typeface="Optima"/>
                <a:cs typeface="Optima"/>
              </a:rPr>
              <a:t>   </a:t>
            </a:r>
            <a:r>
              <a:rPr lang="en-US" sz="2000" dirty="0" err="1" smtClean="0">
                <a:latin typeface="Optima"/>
                <a:cs typeface="Optima"/>
              </a:rPr>
              <a:t>IsNeighbor</a:t>
            </a:r>
            <a:r>
              <a:rPr lang="en-US" sz="2000" dirty="0" smtClean="0">
                <a:latin typeface="Optima"/>
                <a:cs typeface="Optima"/>
              </a:rPr>
              <a:t>(wordid1, wordid2)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3442003" y="3613955"/>
            <a:ext cx="5497282" cy="76697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Optima"/>
                <a:cs typeface="Optima"/>
              </a:rPr>
              <a:t>Observation: Factor graphs in DeepDive is grounded with high-level rules.  </a:t>
            </a:r>
          </a:p>
        </p:txBody>
      </p:sp>
      <p:cxnSp>
        <p:nvCxnSpPr>
          <p:cNvPr id="88" name="Straight Connector 87"/>
          <p:cNvCxnSpPr/>
          <p:nvPr/>
        </p:nvCxnSpPr>
        <p:spPr>
          <a:xfrm>
            <a:off x="4618816" y="5076960"/>
            <a:ext cx="661045" cy="0"/>
          </a:xfrm>
          <a:prstGeom prst="line">
            <a:avLst/>
          </a:prstGeom>
          <a:ln w="38100" cmpd="sng">
            <a:solidFill>
              <a:srgbClr val="FF750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4781579" y="5076961"/>
            <a:ext cx="0" cy="338719"/>
          </a:xfrm>
          <a:prstGeom prst="straightConnector1">
            <a:avLst/>
          </a:prstGeom>
          <a:ln w="38100" cmpd="sng">
            <a:solidFill>
              <a:srgbClr val="FF750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628452" y="5377471"/>
            <a:ext cx="5164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chemeClr val="accent2"/>
                </a:solidFill>
                <a:latin typeface="Optima"/>
                <a:cs typeface="Optima"/>
              </a:rPr>
              <a:t>Should partition with this key. [PODS 1991] 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624660" y="5778884"/>
            <a:ext cx="4628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Optima"/>
                <a:cs typeface="Optima"/>
              </a:rPr>
              <a:t>When there are multiple rules? We just </a:t>
            </a:r>
          </a:p>
          <a:p>
            <a:r>
              <a:rPr lang="en-US" sz="2000" b="1" dirty="0" smtClean="0">
                <a:solidFill>
                  <a:schemeClr val="accent2"/>
                </a:solidFill>
                <a:latin typeface="Optima"/>
                <a:cs typeface="Optima"/>
              </a:rPr>
              <a:t>need a database optimizer (hopefully).</a:t>
            </a:r>
          </a:p>
        </p:txBody>
      </p:sp>
      <p:cxnSp>
        <p:nvCxnSpPr>
          <p:cNvPr id="94" name="Straight Connector 93"/>
          <p:cNvCxnSpPr>
            <a:stCxn id="27" idx="6"/>
            <a:endCxn id="16" idx="1"/>
          </p:cNvCxnSpPr>
          <p:nvPr/>
        </p:nvCxnSpPr>
        <p:spPr>
          <a:xfrm flipV="1">
            <a:off x="1361328" y="1672320"/>
            <a:ext cx="501660" cy="681100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18" idx="1"/>
            <a:endCxn id="10" idx="3"/>
          </p:cNvCxnSpPr>
          <p:nvPr/>
        </p:nvCxnSpPr>
        <p:spPr>
          <a:xfrm flipH="1" flipV="1">
            <a:off x="1356301" y="1666884"/>
            <a:ext cx="493986" cy="687089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53" idx="3"/>
            <a:endCxn id="40" idx="1"/>
          </p:cNvCxnSpPr>
          <p:nvPr/>
        </p:nvCxnSpPr>
        <p:spPr>
          <a:xfrm flipV="1">
            <a:off x="4524004" y="1777104"/>
            <a:ext cx="488959" cy="690164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79" idx="3"/>
            <a:endCxn id="66" idx="1"/>
          </p:cNvCxnSpPr>
          <p:nvPr/>
        </p:nvCxnSpPr>
        <p:spPr>
          <a:xfrm flipV="1">
            <a:off x="7250025" y="1777104"/>
            <a:ext cx="488959" cy="690164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43" idx="1"/>
            <a:endCxn id="35" idx="3"/>
          </p:cNvCxnSpPr>
          <p:nvPr/>
        </p:nvCxnSpPr>
        <p:spPr>
          <a:xfrm flipH="1" flipV="1">
            <a:off x="4518977" y="1735124"/>
            <a:ext cx="493986" cy="782625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70" idx="1"/>
            <a:endCxn id="60" idx="6"/>
          </p:cNvCxnSpPr>
          <p:nvPr/>
        </p:nvCxnSpPr>
        <p:spPr>
          <a:xfrm flipH="1" flipV="1">
            <a:off x="7248921" y="1782775"/>
            <a:ext cx="505334" cy="698977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7-Point Star 117"/>
          <p:cNvSpPr/>
          <p:nvPr/>
        </p:nvSpPr>
        <p:spPr>
          <a:xfrm>
            <a:off x="7348969" y="2637363"/>
            <a:ext cx="368489" cy="368489"/>
          </a:xfrm>
          <a:prstGeom prst="star7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err="1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83" name="7-Point Star 82"/>
          <p:cNvSpPr/>
          <p:nvPr/>
        </p:nvSpPr>
        <p:spPr>
          <a:xfrm>
            <a:off x="4364188" y="1938062"/>
            <a:ext cx="368489" cy="368489"/>
          </a:xfrm>
          <a:prstGeom prst="star7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err="1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119" name="7-Point Star 118"/>
          <p:cNvSpPr/>
          <p:nvPr/>
        </p:nvSpPr>
        <p:spPr>
          <a:xfrm>
            <a:off x="4802851" y="1952273"/>
            <a:ext cx="368489" cy="368489"/>
          </a:xfrm>
          <a:prstGeom prst="star7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err="1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21827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 animBg="1"/>
      <p:bldP spid="22" grpId="0" animBg="1"/>
      <p:bldP spid="24" grpId="0" animBg="1"/>
      <p:bldP spid="29" grpId="0" animBg="1"/>
      <p:bldP spid="45" grpId="0" animBg="1"/>
      <p:bldP spid="47" grpId="0" animBg="1"/>
      <p:bldP spid="49" grpId="0" animBg="1"/>
      <p:bldP spid="54" grpId="0" animBg="1"/>
      <p:bldP spid="55" grpId="0" animBg="1"/>
      <p:bldP spid="71" grpId="0" animBg="1"/>
      <p:bldP spid="73" grpId="0" animBg="1"/>
      <p:bldP spid="75" grpId="0" animBg="1"/>
      <p:bldP spid="80" grpId="0" animBg="1"/>
      <p:bldP spid="81" grpId="0"/>
      <p:bldP spid="82" grpId="0"/>
      <p:bldP spid="84" grpId="0" animBg="1"/>
      <p:bldP spid="85" grpId="0"/>
      <p:bldP spid="86" grpId="0" animBg="1"/>
      <p:bldP spid="91" grpId="0"/>
      <p:bldP spid="93" grpId="0"/>
      <p:bldP spid="118" grpId="0" animBg="1"/>
      <p:bldP spid="83" grpId="0" animBg="1"/>
      <p:bldP spid="11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Improve: Better Compression</a:t>
            </a:r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92509" y="1288473"/>
            <a:ext cx="859536" cy="8592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  <a:latin typeface="Optima"/>
                <a:cs typeface="Optima"/>
              </a:rPr>
              <a:t>dog</a:t>
            </a:r>
            <a:endParaRPr lang="en-US" sz="2000" dirty="0" err="1" smtClean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33052" y="965601"/>
            <a:ext cx="5321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tima"/>
                <a:cs typeface="Optima"/>
              </a:rPr>
              <a:t>Factors(</a:t>
            </a:r>
            <a:r>
              <a:rPr lang="en-US" sz="2400" dirty="0" err="1" smtClean="0">
                <a:latin typeface="Optima"/>
                <a:cs typeface="Optima"/>
              </a:rPr>
              <a:t>wordid</a:t>
            </a:r>
            <a:r>
              <a:rPr lang="en-US" sz="2400" dirty="0" smtClean="0">
                <a:latin typeface="Optima"/>
                <a:cs typeface="Optima"/>
              </a:rPr>
              <a:t>, feature) :-</a:t>
            </a:r>
          </a:p>
          <a:p>
            <a:r>
              <a:rPr lang="en-US" sz="2400" dirty="0" smtClean="0">
                <a:latin typeface="Optima"/>
                <a:cs typeface="Optima"/>
              </a:rPr>
              <a:t>    </a:t>
            </a:r>
            <a:r>
              <a:rPr lang="en-US" sz="2400" dirty="0" err="1">
                <a:latin typeface="Optima"/>
                <a:cs typeface="Optima"/>
              </a:rPr>
              <a:t>IsNoun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latin typeface="Optima"/>
                <a:cs typeface="Optima"/>
              </a:rPr>
              <a:t>docid</a:t>
            </a:r>
            <a:r>
              <a:rPr lang="en-US" sz="2400" dirty="0">
                <a:latin typeface="Optima"/>
                <a:cs typeface="Optima"/>
              </a:rPr>
              <a:t>, </a:t>
            </a:r>
            <a:r>
              <a:rPr lang="en-US" sz="2400" dirty="0" err="1">
                <a:latin typeface="Optima"/>
                <a:cs typeface="Optima"/>
              </a:rPr>
              <a:t>sentid</a:t>
            </a:r>
            <a:r>
              <a:rPr lang="en-US" sz="2400" dirty="0">
                <a:latin typeface="Optima"/>
                <a:cs typeface="Optima"/>
              </a:rPr>
              <a:t>, </a:t>
            </a:r>
            <a:r>
              <a:rPr lang="en-US" sz="2400" dirty="0" err="1">
                <a:latin typeface="Optima"/>
                <a:cs typeface="Optima"/>
              </a:rPr>
              <a:t>wordid</a:t>
            </a:r>
            <a:r>
              <a:rPr lang="en-US" sz="2400" dirty="0">
                <a:latin typeface="Optima"/>
                <a:cs typeface="Optima"/>
              </a:rPr>
              <a:t>, word)</a:t>
            </a:r>
            <a:endParaRPr lang="en-US" sz="2400" dirty="0" smtClean="0">
              <a:latin typeface="Optima"/>
              <a:cs typeface="Optima"/>
            </a:endParaRPr>
          </a:p>
          <a:p>
            <a:r>
              <a:rPr lang="en-US" sz="2400" dirty="0">
                <a:latin typeface="Optima"/>
                <a:cs typeface="Optima"/>
              </a:rPr>
              <a:t> </a:t>
            </a:r>
            <a:r>
              <a:rPr lang="en-US" sz="2400" dirty="0" smtClean="0">
                <a:latin typeface="Optima"/>
                <a:cs typeface="Optima"/>
              </a:rPr>
              <a:t>   </a:t>
            </a:r>
            <a:r>
              <a:rPr lang="en-US" sz="2400" dirty="0" err="1" smtClean="0">
                <a:latin typeface="Optima"/>
                <a:cs typeface="Optima"/>
              </a:rPr>
              <a:t>WordFeature</a:t>
            </a:r>
            <a:r>
              <a:rPr lang="en-US" sz="2400" dirty="0" smtClean="0">
                <a:latin typeface="Optima"/>
                <a:cs typeface="Optima"/>
              </a:rPr>
              <a:t>(word, feature)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08244" y="965601"/>
            <a:ext cx="409433" cy="4094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  <a:latin typeface="Optima"/>
                <a:cs typeface="Optima"/>
              </a:rPr>
              <a:t>f1</a:t>
            </a:r>
            <a:endParaRPr lang="en-US" sz="2000" dirty="0" err="1" smtClean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08244" y="1516618"/>
            <a:ext cx="409433" cy="4094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  <a:latin typeface="Optima"/>
                <a:cs typeface="Optima"/>
              </a:rPr>
              <a:t>f2</a:t>
            </a:r>
            <a:endParaRPr lang="en-US" sz="2000" dirty="0" err="1" smtClean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708244" y="2066196"/>
            <a:ext cx="409433" cy="4094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f3</a:t>
            </a:r>
          </a:p>
        </p:txBody>
      </p:sp>
      <p:cxnSp>
        <p:nvCxnSpPr>
          <p:cNvPr id="55" name="Straight Connector 54"/>
          <p:cNvCxnSpPr>
            <a:stCxn id="51" idx="1"/>
            <a:endCxn id="35" idx="7"/>
          </p:cNvCxnSpPr>
          <p:nvPr/>
        </p:nvCxnSpPr>
        <p:spPr>
          <a:xfrm flipH="1">
            <a:off x="1126169" y="1170318"/>
            <a:ext cx="582075" cy="243986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1"/>
            <a:endCxn id="35" idx="6"/>
          </p:cNvCxnSpPr>
          <p:nvPr/>
        </p:nvCxnSpPr>
        <p:spPr>
          <a:xfrm flipH="1" flipV="1">
            <a:off x="1252045" y="1718088"/>
            <a:ext cx="456199" cy="3247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3" idx="1"/>
            <a:endCxn id="35" idx="5"/>
          </p:cNvCxnSpPr>
          <p:nvPr/>
        </p:nvCxnSpPr>
        <p:spPr>
          <a:xfrm flipH="1" flipV="1">
            <a:off x="1126169" y="2021871"/>
            <a:ext cx="582075" cy="249042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92509" y="4915137"/>
            <a:ext cx="859536" cy="8592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  <a:latin typeface="Optima"/>
                <a:cs typeface="Optima"/>
              </a:rPr>
              <a:t>dog</a:t>
            </a:r>
            <a:endParaRPr lang="en-US" sz="2000" dirty="0" err="1" smtClean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708244" y="4592265"/>
            <a:ext cx="409433" cy="4094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  <a:latin typeface="Optima"/>
                <a:cs typeface="Optima"/>
              </a:rPr>
              <a:t>f1</a:t>
            </a:r>
            <a:endParaRPr lang="en-US" sz="2000" dirty="0" err="1" smtClean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708244" y="5143282"/>
            <a:ext cx="409433" cy="4094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  <a:latin typeface="Optima"/>
                <a:cs typeface="Optima"/>
              </a:rPr>
              <a:t>f2</a:t>
            </a:r>
            <a:endParaRPr lang="en-US" sz="2000" dirty="0" err="1" smtClean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708244" y="5692860"/>
            <a:ext cx="409433" cy="4094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f3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126169" y="4796982"/>
            <a:ext cx="582075" cy="243986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1252045" y="5344752"/>
            <a:ext cx="456199" cy="3247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1126169" y="5648535"/>
            <a:ext cx="582075" cy="249042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92509" y="3062055"/>
            <a:ext cx="859536" cy="8592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cat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708244" y="3290200"/>
            <a:ext cx="409433" cy="40943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f4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 flipV="1">
            <a:off x="1252045" y="3491670"/>
            <a:ext cx="456199" cy="3247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2762278" y="1346544"/>
            <a:ext cx="4895821" cy="801157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err="1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V="1">
            <a:off x="3162300" y="2165930"/>
            <a:ext cx="0" cy="309699"/>
          </a:xfrm>
          <a:prstGeom prst="straightConnector1">
            <a:avLst/>
          </a:prstGeom>
          <a:ln w="38100" cmpd="sng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 flipH="1">
            <a:off x="2762276" y="2439744"/>
            <a:ext cx="6076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Optima"/>
                <a:cs typeface="Optima"/>
              </a:rPr>
              <a:t>Similar to multi-value dependencies, can we</a:t>
            </a:r>
          </a:p>
          <a:p>
            <a:r>
              <a:rPr lang="en-US" sz="2000" b="1" dirty="0" smtClean="0">
                <a:solidFill>
                  <a:schemeClr val="accent2"/>
                </a:solidFill>
                <a:latin typeface="Optima"/>
                <a:cs typeface="Optima"/>
              </a:rPr>
              <a:t>only ground one copy for factors of the same word?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762276" y="3233610"/>
            <a:ext cx="5873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latin typeface="Optima"/>
                <a:cs typeface="Optima"/>
              </a:rPr>
              <a:t>Similar to the idea of ‘lifted inference’, but we</a:t>
            </a:r>
            <a:r>
              <a:rPr lang="en-US" sz="2000" i="1" u="sng" dirty="0">
                <a:latin typeface="Optima"/>
                <a:cs typeface="Optima"/>
              </a:rPr>
              <a:t> </a:t>
            </a:r>
            <a:r>
              <a:rPr lang="en-US" sz="2000" i="1" u="sng" dirty="0" smtClean="0">
                <a:latin typeface="Optima"/>
                <a:cs typeface="Optima"/>
              </a:rPr>
              <a:t>are interested more on the system part.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859879" y="5189953"/>
            <a:ext cx="5776121" cy="9123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3200" b="1" u="sng" dirty="0" smtClean="0">
                <a:solidFill>
                  <a:schemeClr val="bg1"/>
                </a:solidFill>
                <a:latin typeface="Optima"/>
                <a:cs typeface="Optima"/>
              </a:rPr>
              <a:t>Coming Soon (Hopefully)…</a:t>
            </a:r>
          </a:p>
        </p:txBody>
      </p:sp>
      <p:sp>
        <p:nvSpPr>
          <p:cNvPr id="94" name="TextBox 93"/>
          <p:cNvSpPr txBox="1"/>
          <p:nvPr/>
        </p:nvSpPr>
        <p:spPr>
          <a:xfrm flipH="1">
            <a:off x="2762274" y="4047555"/>
            <a:ext cx="6381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Optima"/>
                <a:cs typeface="Optima"/>
              </a:rPr>
              <a:t>How does the decision of </a:t>
            </a:r>
            <a:r>
              <a:rPr lang="en-US" sz="2000" b="1" smtClean="0">
                <a:solidFill>
                  <a:schemeClr val="accent2"/>
                </a:solidFill>
                <a:latin typeface="Optima"/>
                <a:cs typeface="Optima"/>
              </a:rPr>
              <a:t>compression interact </a:t>
            </a:r>
            <a:r>
              <a:rPr lang="en-US" sz="2000" b="1" dirty="0" smtClean="0">
                <a:solidFill>
                  <a:schemeClr val="accent2"/>
                </a:solidFill>
                <a:latin typeface="Optima"/>
                <a:cs typeface="Optima"/>
              </a:rPr>
              <a:t>with</a:t>
            </a:r>
          </a:p>
          <a:p>
            <a:r>
              <a:rPr lang="en-US" sz="2000" b="1" dirty="0" smtClean="0">
                <a:solidFill>
                  <a:schemeClr val="accent2"/>
                </a:solidFill>
                <a:latin typeface="Optima"/>
                <a:cs typeface="Optima"/>
              </a:rPr>
              <a:t>the decision of partition? How far can we push these classic static analysis techniques to machine learning?</a:t>
            </a:r>
          </a:p>
        </p:txBody>
      </p:sp>
    </p:spTree>
    <p:extLst>
      <p:ext uri="{BB962C8B-B14F-4D97-AF65-F5344CB8AC3E}">
        <p14:creationId xmlns:p14="http://schemas.microsoft.com/office/powerpoint/2010/main" val="2413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0" grpId="0"/>
      <p:bldP spid="51" grpId="0" animBg="1"/>
      <p:bldP spid="52" grpId="0" animBg="1"/>
      <p:bldP spid="53" grpId="0" animBg="1"/>
      <p:bldP spid="62" grpId="0" animBg="1"/>
      <p:bldP spid="63" grpId="0" animBg="1"/>
      <p:bldP spid="64" grpId="0" animBg="1"/>
      <p:bldP spid="65" grpId="0" animBg="1"/>
      <p:bldP spid="69" grpId="0" animBg="1"/>
      <p:bldP spid="71" grpId="0" animBg="1"/>
      <p:bldP spid="83" grpId="0" animBg="1"/>
      <p:bldP spid="89" grpId="0"/>
      <p:bldP spid="92" grpId="0"/>
      <p:bldP spid="93" grpId="0" animBg="1"/>
      <p:bldP spid="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Technique: Teasers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58915" y="2142064"/>
            <a:ext cx="4539639" cy="12841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r>
              <a:rPr lang="en-US" sz="2000" b="1" u="sng" dirty="0">
                <a:solidFill>
                  <a:schemeClr val="tx1"/>
                </a:solidFill>
                <a:latin typeface="Optima"/>
                <a:cs typeface="Optima"/>
              </a:rPr>
              <a:t>1</a:t>
            </a:r>
            <a:r>
              <a:rPr lang="en-US" sz="2000" b="1" u="sng" dirty="0" smtClean="0">
                <a:solidFill>
                  <a:schemeClr val="tx1"/>
                </a:solidFill>
                <a:latin typeface="Optima"/>
                <a:cs typeface="Optima"/>
              </a:rPr>
              <a:t>. One</a:t>
            </a:r>
            <a:r>
              <a:rPr lang="en-US" sz="2000" b="1" u="sng" dirty="0">
                <a:solidFill>
                  <a:schemeClr val="tx1"/>
                </a:solidFill>
                <a:latin typeface="Optima"/>
                <a:cs typeface="Optima"/>
              </a:rPr>
              <a:t>-shot Execution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Performant</a:t>
            </a:r>
            <a:r>
              <a:rPr lang="en-US" sz="2000" dirty="0">
                <a:solidFill>
                  <a:schemeClr val="tx1"/>
                </a:solidFill>
                <a:latin typeface="Optima"/>
                <a:cs typeface="Optima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and Scalable Statistical Inference and Learning on Modern Hardware.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8915" y="3485437"/>
            <a:ext cx="4539639" cy="12841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r>
              <a:rPr lang="en-US" sz="2000" b="1" u="sng" dirty="0">
                <a:solidFill>
                  <a:schemeClr val="tx1"/>
                </a:solidFill>
                <a:latin typeface="Optima"/>
                <a:cs typeface="Optima"/>
              </a:rPr>
              <a:t>2.Iterative Execution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Optima"/>
                <a:cs typeface="Optima"/>
              </a:rPr>
              <a:t>Materialization Optimizations to support exploratory iterative development for statistical workload.</a:t>
            </a:r>
            <a:endParaRPr lang="en-US" sz="20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9580" y="778930"/>
            <a:ext cx="2648747" cy="1284116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/>
            <a:endParaRPr lang="en-US" sz="2600" dirty="0" smtClean="0">
              <a:solidFill>
                <a:srgbClr val="FFFFFF"/>
              </a:solidFill>
              <a:latin typeface="Optima"/>
              <a:cs typeface="Optim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8915" y="778930"/>
            <a:ext cx="4539639" cy="1284116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endParaRPr lang="en-US" sz="2000" dirty="0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97696" y="2142064"/>
            <a:ext cx="2648747" cy="53622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600" b="1" dirty="0" smtClean="0">
                <a:solidFill>
                  <a:srgbClr val="FFFFFF"/>
                </a:solidFill>
                <a:latin typeface="Optima"/>
                <a:cs typeface="Optima"/>
              </a:rPr>
              <a:t>Techniques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97696" y="2706506"/>
            <a:ext cx="2648747" cy="206304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/>
            <a:r>
              <a:rPr lang="en-US" sz="2600" dirty="0" smtClean="0">
                <a:solidFill>
                  <a:srgbClr val="FFFFFF"/>
                </a:solidFill>
                <a:latin typeface="Optima"/>
                <a:cs typeface="Optima"/>
              </a:rPr>
              <a:t>How to make DeepDive Efficient and Scalable?</a:t>
            </a:r>
          </a:p>
        </p:txBody>
      </p:sp>
    </p:spTree>
    <p:extLst>
      <p:ext uri="{BB962C8B-B14F-4D97-AF65-F5344CB8AC3E}">
        <p14:creationId xmlns:p14="http://schemas.microsoft.com/office/powerpoint/2010/main" val="166646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8489 0 " pathEditMode="relative" ptsTypes="AA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8489 0 " pathEditMode="relative" ptsTypes="AA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4" grpId="0" animBg="1"/>
      <p:bldP spid="13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2359" y="2983042"/>
            <a:ext cx="54798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rPr>
              <a:t>Why are </a:t>
            </a:r>
            <a:r>
              <a:rPr lang="en-US" sz="2400" b="1" i="1" smtClean="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rPr>
              <a:t>there efficiency and scalability</a:t>
            </a:r>
            <a:endParaRPr lang="en-US" sz="2400" b="1" i="1" dirty="0" smtClean="0">
              <a:solidFill>
                <a:schemeClr val="bg1"/>
              </a:solidFill>
              <a:latin typeface="Optima" charset="0"/>
              <a:ea typeface="Optima" charset="0"/>
              <a:cs typeface="Optima" charset="0"/>
            </a:endParaRPr>
          </a:p>
          <a:p>
            <a:pPr algn="ctr"/>
            <a:r>
              <a:rPr lang="en-US" sz="2400" b="1" i="1" dirty="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rPr>
              <a:t>c</a:t>
            </a:r>
            <a:r>
              <a:rPr lang="en-US" sz="2400" b="1" i="1" dirty="0" smtClean="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rPr>
              <a:t>hallenges in DeepDive?</a:t>
            </a:r>
          </a:p>
        </p:txBody>
      </p:sp>
    </p:spTree>
    <p:extLst>
      <p:ext uri="{BB962C8B-B14F-4D97-AF65-F5344CB8AC3E}">
        <p14:creationId xmlns:p14="http://schemas.microsoft.com/office/powerpoint/2010/main" val="12694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of </a:t>
            </a:r>
            <a:r>
              <a:rPr lang="en-US" dirty="0" err="1" smtClean="0"/>
              <a:t>PaleoDeepDive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455152" y="1548536"/>
            <a:ext cx="3039312" cy="740876"/>
          </a:xfrm>
          <a:prstGeom prst="homePlate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pperplate Gothic Light"/>
                <a:cs typeface="Copperplate Gothic Light"/>
              </a:rPr>
              <a:t>Feature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pperplate Gothic Light"/>
                <a:cs typeface="Copperplate Gothic Light"/>
              </a:rPr>
              <a:t>Extraction</a:t>
            </a:r>
            <a:endParaRPr lang="en-US" sz="2000" b="1" dirty="0">
              <a:solidFill>
                <a:schemeClr val="bg1"/>
              </a:solidFill>
              <a:latin typeface="Copperplate Gothic Light"/>
              <a:cs typeface="Copperplate Gothic Light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177338" y="1548536"/>
            <a:ext cx="3003917" cy="740876"/>
          </a:xfrm>
          <a:prstGeom prst="chevron">
            <a:avLst/>
          </a:prstGeom>
          <a:solidFill>
            <a:schemeClr val="accent2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pperplate Gothic Light"/>
                <a:cs typeface="Copperplate Gothic Light"/>
              </a:rPr>
              <a:t>Statistical Learning</a:t>
            </a:r>
            <a:endParaRPr lang="en-US" sz="2000" b="1" dirty="0">
              <a:solidFill>
                <a:schemeClr val="bg1"/>
              </a:solidFill>
              <a:latin typeface="Copperplate Gothic Light"/>
              <a:cs typeface="Copperplate Gothic Light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5865947" y="1548537"/>
            <a:ext cx="3202187" cy="740875"/>
          </a:xfrm>
          <a:prstGeom prst="chevron">
            <a:avLst/>
          </a:prstGeom>
          <a:solidFill>
            <a:srgbClr val="8187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Statistical Learning &amp;  Inference</a:t>
            </a:r>
            <a:endParaRPr lang="en-US" sz="20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98116" y="1406958"/>
            <a:ext cx="370018" cy="10127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chemeClr val="bg1"/>
              </a:solidFill>
              <a:latin typeface="Copperplate Gothic Light"/>
              <a:cs typeface="Copperplate Gothic Light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55152" y="1548536"/>
            <a:ext cx="3039312" cy="74087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Feature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Extraction</a:t>
            </a:r>
            <a:endParaRPr lang="en-US" sz="20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177338" y="1548537"/>
            <a:ext cx="3003917" cy="740876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000" smtClean="0">
                <a:solidFill>
                  <a:schemeClr val="bg1"/>
                </a:solidFill>
                <a:latin typeface="Optima"/>
                <a:cs typeface="Optima"/>
              </a:rPr>
              <a:t>Probabilistic Knowledge </a:t>
            </a:r>
            <a:r>
              <a:rPr lang="en-US" sz="2000" dirty="0" smtClean="0">
                <a:solidFill>
                  <a:schemeClr val="bg1"/>
                </a:solidFill>
                <a:latin typeface="Optima"/>
                <a:cs typeface="Optima"/>
              </a:rPr>
              <a:t>Engineering</a:t>
            </a:r>
            <a:endParaRPr lang="en-US" sz="20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1144" y="1212655"/>
            <a:ext cx="8428182" cy="1207005"/>
          </a:xfrm>
          <a:prstGeom prst="rect">
            <a:avLst/>
          </a:prstGeom>
          <a:noFill/>
          <a:ln w="28575" cmpd="sng">
            <a:solidFill>
              <a:srgbClr val="BFBFB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eader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961" y="909491"/>
            <a:ext cx="2529986" cy="578282"/>
          </a:xfrm>
          <a:prstGeom prst="rect">
            <a:avLst/>
          </a:prstGeom>
        </p:spPr>
      </p:pic>
      <p:pic>
        <p:nvPicPr>
          <p:cNvPr id="12" name="Picture 11" descr="Screen Shot 2015-06-24 at 2.25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1" y="2949968"/>
            <a:ext cx="986119" cy="1502219"/>
          </a:xfrm>
          <a:prstGeom prst="rect">
            <a:avLst/>
          </a:prstGeom>
        </p:spPr>
      </p:pic>
      <p:pic>
        <p:nvPicPr>
          <p:cNvPr id="13" name="Picture 12" descr="Screen Shot 2015-06-24 at 2.23.3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0" y="2949968"/>
            <a:ext cx="998050" cy="1502219"/>
          </a:xfrm>
          <a:prstGeom prst="rect">
            <a:avLst/>
          </a:prstGeom>
        </p:spPr>
      </p:pic>
      <p:pic>
        <p:nvPicPr>
          <p:cNvPr id="14" name="Picture 13" descr="Screen Shot 2015-06-24 at 2.30.35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57" y="2949968"/>
            <a:ext cx="1019993" cy="1502219"/>
          </a:xfrm>
          <a:prstGeom prst="rect">
            <a:avLst/>
          </a:prstGeom>
        </p:spPr>
      </p:pic>
      <p:pic>
        <p:nvPicPr>
          <p:cNvPr id="15" name="Picture 14" descr="Screen Shot 2015-06-24 at 2.31.33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61" y="3315775"/>
            <a:ext cx="1019992" cy="1502219"/>
          </a:xfrm>
          <a:prstGeom prst="rect">
            <a:avLst/>
          </a:prstGeom>
        </p:spPr>
      </p:pic>
      <p:pic>
        <p:nvPicPr>
          <p:cNvPr id="16" name="Picture 15" descr="Screen Shot 2015-06-24 at 2.37.08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0" y="3315775"/>
            <a:ext cx="1036496" cy="1502219"/>
          </a:xfrm>
          <a:prstGeom prst="rect">
            <a:avLst/>
          </a:prstGeom>
        </p:spPr>
      </p:pic>
      <p:pic>
        <p:nvPicPr>
          <p:cNvPr id="17" name="Picture 16" descr="Screen Shot 2015-06-24 at 2.34.03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57" y="3319636"/>
            <a:ext cx="1019992" cy="14983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0196" y="2485354"/>
            <a:ext cx="1678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Input Sources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261" y="2885464"/>
            <a:ext cx="1714088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38477" y="4877812"/>
            <a:ext cx="1452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External KB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010" y="5277922"/>
            <a:ext cx="1714088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Wikipedia-logo-en-big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1" y="5395584"/>
            <a:ext cx="717090" cy="878401"/>
          </a:xfrm>
          <a:prstGeom prst="rect">
            <a:avLst/>
          </a:prstGeom>
        </p:spPr>
      </p:pic>
      <p:pic>
        <p:nvPicPr>
          <p:cNvPr id="23" name="Picture 22" descr="freebase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28431"/>
            <a:ext cx="1212143" cy="371723"/>
          </a:xfrm>
          <a:prstGeom prst="rect">
            <a:avLst/>
          </a:prstGeom>
        </p:spPr>
      </p:pic>
      <p:pic>
        <p:nvPicPr>
          <p:cNvPr id="24" name="Picture 23" descr="geonames_logo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01" y="5866686"/>
            <a:ext cx="1173542" cy="337670"/>
          </a:xfrm>
          <a:prstGeom prst="rect">
            <a:avLst/>
          </a:prstGeom>
        </p:spPr>
      </p:pic>
      <p:sp>
        <p:nvSpPr>
          <p:cNvPr id="25" name="Can 24"/>
          <p:cNvSpPr/>
          <p:nvPr/>
        </p:nvSpPr>
        <p:spPr>
          <a:xfrm>
            <a:off x="3582048" y="5178739"/>
            <a:ext cx="2371483" cy="1036565"/>
          </a:xfrm>
          <a:prstGeom prst="can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  <a:latin typeface="Optima"/>
                <a:cs typeface="Optima"/>
              </a:rPr>
              <a:t>Features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2112889" y="5332667"/>
            <a:ext cx="1414420" cy="711023"/>
          </a:xfrm>
          <a:prstGeom prst="rightArrow">
            <a:avLst>
              <a:gd name="adj1" fmla="val 77717"/>
              <a:gd name="adj2" fmla="val 24472"/>
            </a:avLst>
          </a:prstGeom>
          <a:noFill/>
          <a:ln w="38100" cmpd="sng">
            <a:solidFill>
              <a:srgbClr val="DD80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rgbClr val="DD8047"/>
                </a:solidFill>
                <a:latin typeface="Optima"/>
                <a:cs typeface="Optima"/>
              </a:rPr>
              <a:t>Feature Extractor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82049" y="2785739"/>
            <a:ext cx="1639428" cy="628577"/>
          </a:xfrm>
          <a:prstGeom prst="rect">
            <a:avLst/>
          </a:prstGeom>
          <a:noFill/>
          <a:ln w="38100" cmpd="sng">
            <a:solidFill>
              <a:srgbClr val="8187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Optima"/>
                <a:cs typeface="Optima"/>
              </a:rPr>
              <a:t>Factor Graph</a:t>
            </a:r>
          </a:p>
        </p:txBody>
      </p:sp>
      <p:sp>
        <p:nvSpPr>
          <p:cNvPr id="28" name="Right Arrow 27"/>
          <p:cNvSpPr/>
          <p:nvPr/>
        </p:nvSpPr>
        <p:spPr>
          <a:xfrm rot="16200000">
            <a:off x="3276647" y="3948982"/>
            <a:ext cx="1601812" cy="711023"/>
          </a:xfrm>
          <a:prstGeom prst="rightArrow">
            <a:avLst>
              <a:gd name="adj1" fmla="val 77717"/>
              <a:gd name="adj2" fmla="val 24472"/>
            </a:avLst>
          </a:prstGeom>
          <a:noFill/>
          <a:ln w="38100" cmpd="sng">
            <a:solidFill>
              <a:srgbClr val="8187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rgbClr val="81875A"/>
                </a:solidFill>
                <a:latin typeface="Optima"/>
                <a:cs typeface="Optima"/>
              </a:rPr>
              <a:t>Supervision Rule</a:t>
            </a:r>
          </a:p>
        </p:txBody>
      </p:sp>
      <p:sp>
        <p:nvSpPr>
          <p:cNvPr id="29" name="Right Arrow 28"/>
          <p:cNvSpPr/>
          <p:nvPr/>
        </p:nvSpPr>
        <p:spPr>
          <a:xfrm rot="16200000">
            <a:off x="4233072" y="3855981"/>
            <a:ext cx="1601812" cy="897023"/>
          </a:xfrm>
          <a:prstGeom prst="rightArrow">
            <a:avLst>
              <a:gd name="adj1" fmla="val 77717"/>
              <a:gd name="adj2" fmla="val 24472"/>
            </a:avLst>
          </a:prstGeom>
          <a:noFill/>
          <a:ln w="38100" cmpd="sng">
            <a:solidFill>
              <a:srgbClr val="81875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solidFill>
                  <a:srgbClr val="81875A"/>
                </a:solidFill>
                <a:latin typeface="Optima"/>
                <a:cs typeface="Optima"/>
              </a:rPr>
              <a:t>Domain Knowledge Rule</a:t>
            </a:r>
          </a:p>
        </p:txBody>
      </p:sp>
      <p:pic>
        <p:nvPicPr>
          <p:cNvPr id="30" name="Picture 29" descr="vc_fossil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700" y="4528610"/>
            <a:ext cx="365807" cy="365807"/>
          </a:xfrm>
          <a:prstGeom prst="rect">
            <a:avLst/>
          </a:prstGeom>
        </p:spPr>
      </p:pic>
      <p:pic>
        <p:nvPicPr>
          <p:cNvPr id="31" name="Picture 30" descr="68747470733a2f2f662e636c6f75642e6769746875622e636f6d2f6173736574732f3334373533372f3438393037352f61646332383639612d623938662d313165322d383131642d3661336563646331376233642e706e67.png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63" y="4551037"/>
            <a:ext cx="399163" cy="365807"/>
          </a:xfrm>
          <a:prstGeom prst="rect">
            <a:avLst/>
          </a:prstGeom>
        </p:spPr>
      </p:pic>
      <p:pic>
        <p:nvPicPr>
          <p:cNvPr id="32" name="Picture 31" descr="Simple_icon_time.svg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813" y="4551037"/>
            <a:ext cx="457259" cy="365807"/>
          </a:xfrm>
          <a:prstGeom prst="rect">
            <a:avLst/>
          </a:prstGeom>
        </p:spPr>
      </p:pic>
      <p:pic>
        <p:nvPicPr>
          <p:cNvPr id="33" name="Picture 32" descr="rock-paper-scissors-rock-icon.png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53" y="4547176"/>
            <a:ext cx="365807" cy="365807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6412700" y="4453919"/>
            <a:ext cx="237757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412700" y="6127712"/>
            <a:ext cx="237757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12700" y="4988336"/>
            <a:ext cx="237757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778507" y="4453919"/>
            <a:ext cx="0" cy="1673793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12700" y="5544147"/>
            <a:ext cx="2377574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660540" y="4015371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Inference Result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8352287" y="4453919"/>
            <a:ext cx="0" cy="1673793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447575" y="4477701"/>
            <a:ext cx="39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Optima"/>
                <a:cs typeface="Optima"/>
              </a:rPr>
              <a:t>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30273" y="5072117"/>
            <a:ext cx="541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0.9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52169" y="5665793"/>
            <a:ext cx="541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Optima"/>
                <a:cs typeface="Optima"/>
              </a:rPr>
              <a:t>0.6</a:t>
            </a:r>
          </a:p>
        </p:txBody>
      </p:sp>
      <p:sp>
        <p:nvSpPr>
          <p:cNvPr id="44" name="Bent-Up Arrow 43"/>
          <p:cNvSpPr/>
          <p:nvPr/>
        </p:nvSpPr>
        <p:spPr>
          <a:xfrm flipV="1">
            <a:off x="6301683" y="2876240"/>
            <a:ext cx="1794746" cy="1079506"/>
          </a:xfrm>
          <a:prstGeom prst="bentUpArrow">
            <a:avLst>
              <a:gd name="adj1" fmla="val 50000"/>
              <a:gd name="adj2" fmla="val 38184"/>
              <a:gd name="adj3" fmla="val 18915"/>
            </a:avLst>
          </a:prstGeom>
          <a:noFill/>
          <a:ln w="38100" cmpd="sng">
            <a:solidFill>
              <a:srgbClr val="A6A6A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err="1">
              <a:solidFill>
                <a:srgbClr val="81875A"/>
              </a:solidFill>
              <a:latin typeface="Optima"/>
              <a:cs typeface="Optima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79781" y="4922789"/>
            <a:ext cx="425299" cy="4252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18135" y="4125738"/>
            <a:ext cx="425299" cy="42529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70844" y="4125429"/>
            <a:ext cx="425299" cy="425299"/>
          </a:xfrm>
          <a:prstGeom prst="rect">
            <a:avLst/>
          </a:prstGeom>
        </p:spPr>
      </p:pic>
      <p:pic>
        <p:nvPicPr>
          <p:cNvPr id="48" name="Picture 47" descr="080873-glossy-black-icon-business-robot.png"/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49" y="2763841"/>
            <a:ext cx="774206" cy="77420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0" y="6459214"/>
            <a:ext cx="287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[IEEE Data Eng. Bull. 2014]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5232532" y="2391325"/>
            <a:ext cx="851782" cy="1172854"/>
            <a:chOff x="5232532" y="2391325"/>
            <a:chExt cx="851782" cy="1172854"/>
          </a:xfrm>
        </p:grpSpPr>
        <p:sp>
          <p:nvSpPr>
            <p:cNvPr id="51" name="Oval 50"/>
            <p:cNvSpPr/>
            <p:nvPr/>
          </p:nvSpPr>
          <p:spPr>
            <a:xfrm>
              <a:off x="5330884" y="2757596"/>
              <a:ext cx="360780" cy="36078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5330884" y="3203399"/>
              <a:ext cx="360780" cy="36078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32532" y="2391325"/>
              <a:ext cx="621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Optima"/>
                  <a:cs typeface="Optima"/>
                </a:rPr>
                <a:t>R.V.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864368" y="2828822"/>
              <a:ext cx="219946" cy="21994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H="1" flipV="1">
              <a:off x="5691664" y="2937986"/>
              <a:ext cx="172704" cy="809"/>
            </a:xfrm>
            <a:prstGeom prst="line">
              <a:avLst/>
            </a:prstGeom>
            <a:ln w="38100" cmpd="sng">
              <a:solidFill>
                <a:srgbClr val="B95B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5856387" y="3270812"/>
              <a:ext cx="219946" cy="21994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mpd="sng">
              <a:solidFill>
                <a:schemeClr val="accent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" rIns="91440" bIns="18288" rtlCol="0" anchor="ctr"/>
            <a:lstStyle/>
            <a:p>
              <a:pPr algn="ctr">
                <a:lnSpc>
                  <a:spcPct val="80000"/>
                </a:lnSpc>
              </a:pPr>
              <a:endParaRPr lang="en-US" sz="2000" dirty="0" err="1" smtClean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H="1">
              <a:off x="5691664" y="3380785"/>
              <a:ext cx="164723" cy="3004"/>
            </a:xfrm>
            <a:prstGeom prst="line">
              <a:avLst/>
            </a:prstGeom>
            <a:ln w="38100" cmpd="sng">
              <a:solidFill>
                <a:srgbClr val="B95B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5691664" y="2937986"/>
              <a:ext cx="164723" cy="442799"/>
            </a:xfrm>
            <a:prstGeom prst="line">
              <a:avLst/>
            </a:prstGeom>
            <a:ln w="38100" cmpd="sng">
              <a:solidFill>
                <a:srgbClr val="B95B2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362118" y="2997250"/>
            <a:ext cx="1572154" cy="1640166"/>
          </a:xfrm>
          <a:prstGeom prst="rect">
            <a:avLst/>
          </a:prstGeom>
          <a:solidFill>
            <a:schemeClr val="accent2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300 K</a:t>
            </a:r>
          </a:p>
          <a:p>
            <a:pPr algn="ctr">
              <a:lnSpc>
                <a:spcPct val="80000"/>
              </a:lnSpc>
            </a:pPr>
            <a:endParaRPr lang="en-US" sz="3200" b="1" dirty="0">
              <a:solidFill>
                <a:schemeClr val="bg1"/>
              </a:solidFill>
              <a:latin typeface="Optima"/>
              <a:cs typeface="Optima"/>
            </a:endParaRPr>
          </a:p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2 TB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51144" y="5458918"/>
            <a:ext cx="1572154" cy="745438"/>
          </a:xfrm>
          <a:prstGeom prst="rect">
            <a:avLst/>
          </a:prstGeom>
          <a:solidFill>
            <a:schemeClr val="accent2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&gt; 10 M Tuples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953961" y="5458918"/>
            <a:ext cx="1572154" cy="745438"/>
          </a:xfrm>
          <a:prstGeom prst="rect">
            <a:avLst/>
          </a:prstGeom>
          <a:solidFill>
            <a:schemeClr val="accent2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3 TB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578024" y="2610590"/>
            <a:ext cx="2546805" cy="948893"/>
          </a:xfrm>
          <a:prstGeom prst="rect">
            <a:avLst/>
          </a:prstGeom>
          <a:solidFill>
            <a:schemeClr val="accent2"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0.3B </a:t>
            </a:r>
            <a:r>
              <a:rPr lang="en-US" sz="3200" b="1" dirty="0" err="1" smtClean="0">
                <a:solidFill>
                  <a:schemeClr val="bg1"/>
                </a:solidFill>
                <a:latin typeface="Optima"/>
                <a:cs typeface="Optima"/>
              </a:rPr>
              <a:t>vars</a:t>
            </a:r>
            <a:endParaRPr lang="en-US" sz="3200" b="1" dirty="0" smtClean="0">
              <a:solidFill>
                <a:schemeClr val="bg1"/>
              </a:solidFill>
              <a:latin typeface="Optima"/>
              <a:cs typeface="Optima"/>
            </a:endParaRPr>
          </a:p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Optima"/>
                <a:cs typeface="Optima"/>
              </a:rPr>
              <a:t>0.7 B factors</a:t>
            </a:r>
          </a:p>
        </p:txBody>
      </p:sp>
      <p:sp>
        <p:nvSpPr>
          <p:cNvPr id="65" name="Lightning Bolt 64"/>
          <p:cNvSpPr/>
          <p:nvPr/>
        </p:nvSpPr>
        <p:spPr>
          <a:xfrm>
            <a:off x="4861826" y="5152715"/>
            <a:ext cx="666695" cy="692256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err="1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65994" y="4824795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Optima"/>
                <a:cs typeface="Optima"/>
              </a:rPr>
              <a:t>Add a new </a:t>
            </a:r>
          </a:p>
          <a:p>
            <a:r>
              <a:rPr lang="en-US" sz="2000" b="1" dirty="0">
                <a:solidFill>
                  <a:srgbClr val="FF0000"/>
                </a:solidFill>
                <a:latin typeface="Optima"/>
                <a:cs typeface="Optima"/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  <a:latin typeface="Optima"/>
                <a:cs typeface="Optima"/>
              </a:rPr>
              <a:t>eature!</a:t>
            </a:r>
          </a:p>
        </p:txBody>
      </p:sp>
      <p:sp>
        <p:nvSpPr>
          <p:cNvPr id="67" name="Lightning Bolt 66"/>
          <p:cNvSpPr/>
          <p:nvPr/>
        </p:nvSpPr>
        <p:spPr>
          <a:xfrm>
            <a:off x="3046510" y="3861904"/>
            <a:ext cx="666695" cy="692256"/>
          </a:xfrm>
          <a:prstGeom prst="lightningBol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18288" rIns="91440" bIns="18288" rtlCol="0" anchor="ctr"/>
          <a:lstStyle/>
          <a:p>
            <a:pPr algn="ctr">
              <a:lnSpc>
                <a:spcPct val="80000"/>
              </a:lnSpc>
            </a:pPr>
            <a:endParaRPr lang="en-US" sz="2000" dirty="0" err="1" smtClean="0">
              <a:solidFill>
                <a:srgbClr val="000000"/>
              </a:solidFill>
              <a:latin typeface="Optima"/>
              <a:cs typeface="Optim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44545" y="3507540"/>
            <a:ext cx="1451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Optima"/>
                <a:cs typeface="Optima"/>
              </a:rPr>
              <a:t>Add a new </a:t>
            </a:r>
          </a:p>
          <a:p>
            <a:r>
              <a:rPr lang="en-US" sz="2000" b="1" dirty="0">
                <a:solidFill>
                  <a:srgbClr val="FF0000"/>
                </a:solidFill>
                <a:latin typeface="Optima"/>
                <a:cs typeface="Optima"/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  <a:latin typeface="Optima"/>
                <a:cs typeface="Optima"/>
              </a:rPr>
              <a:t>ule!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618217" y="2397659"/>
            <a:ext cx="3158600" cy="1947307"/>
            <a:chOff x="5976173" y="2382668"/>
            <a:chExt cx="3158600" cy="1947307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9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76173" y="2382668"/>
              <a:ext cx="1863152" cy="186315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196422" y="3449734"/>
              <a:ext cx="1938351" cy="880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b="1" dirty="0" smtClean="0">
                  <a:solidFill>
                    <a:srgbClr val="FF0000"/>
                  </a:solidFill>
                  <a:latin typeface="Optima"/>
                  <a:cs typeface="Optima"/>
                </a:rPr>
                <a:t>Batch </a:t>
              </a:r>
            </a:p>
            <a:p>
              <a:pPr>
                <a:lnSpc>
                  <a:spcPct val="80000"/>
                </a:lnSpc>
              </a:pPr>
              <a:r>
                <a:rPr lang="en-US" sz="3200" b="1" dirty="0" smtClean="0">
                  <a:solidFill>
                    <a:srgbClr val="FF0000"/>
                  </a:solidFill>
                  <a:latin typeface="Optima"/>
                  <a:cs typeface="Optima"/>
                </a:rPr>
                <a:t>Execution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619894" y="4976731"/>
            <a:ext cx="3548036" cy="1954609"/>
            <a:chOff x="6156643" y="2071368"/>
            <a:chExt cx="3548036" cy="1954609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56643" y="2071368"/>
              <a:ext cx="1863152" cy="1863152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7195659" y="3145736"/>
              <a:ext cx="2509020" cy="880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200" b="1" dirty="0" smtClean="0">
                  <a:solidFill>
                    <a:srgbClr val="FF0000"/>
                  </a:solidFill>
                  <a:latin typeface="Optima"/>
                  <a:cs typeface="Optima"/>
                </a:rPr>
                <a:t>Incremental</a:t>
              </a:r>
            </a:p>
            <a:p>
              <a:pPr>
                <a:lnSpc>
                  <a:spcPct val="80000"/>
                </a:lnSpc>
              </a:pPr>
              <a:r>
                <a:rPr lang="en-US" sz="3200" b="1" dirty="0" smtClean="0">
                  <a:solidFill>
                    <a:srgbClr val="FF0000"/>
                  </a:solidFill>
                  <a:latin typeface="Optima"/>
                  <a:cs typeface="Optima"/>
                </a:rPr>
                <a:t>Maintenance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05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65" grpId="0" animBg="1"/>
      <p:bldP spid="66" grpId="0"/>
      <p:bldP spid="67" grpId="0" animBg="1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3|0.1|0.6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5|0.4|0.6|0.7|0.7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4|0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4|0.3|0.4|0.4|0.5|0.7|29.3|62.5|0.5|0.2|0.2|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7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3|0.3|0.4|0.2|0.4|0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4.9|0.5|0.3|38.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3|0.1|1.5|1.4|3.9|0.3|0.3|0.5|0.4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0|0|0.3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5|0.4|0.5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0.7|3.3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3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2|160.1|3.7|5.3|19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4|0.5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4|0.4|0.4|0.5|0.6|26|34.4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Clean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lIns="91440" tIns="18288" rIns="91440" bIns="18288" rtlCol="0" anchor="ctr"/>
      <a:lstStyle>
        <a:defPPr algn="ctr">
          <a:lnSpc>
            <a:spcPct val="80000"/>
          </a:lnSpc>
          <a:defRPr sz="2000" dirty="0" err="1" smtClean="0">
            <a:solidFill>
              <a:srgbClr val="000000"/>
            </a:solidFill>
            <a:latin typeface="Optima"/>
            <a:cs typeface="Optim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>
            <a:latin typeface="Optima"/>
            <a:cs typeface="Optim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no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CleanTheme.thmx</Template>
  <TotalTime>9900</TotalTime>
  <Words>3154</Words>
  <Application>Microsoft Macintosh PowerPoint</Application>
  <PresentationFormat>On-screen Show (4:3)</PresentationFormat>
  <Paragraphs>1524</Paragraphs>
  <Slides>64</Slides>
  <Notes>64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8" baseType="lpstr">
      <vt:lpstr>Calibri</vt:lpstr>
      <vt:lpstr>Copperplate Gothic Light</vt:lpstr>
      <vt:lpstr>Helvetica</vt:lpstr>
      <vt:lpstr>Helvetica </vt:lpstr>
      <vt:lpstr>Helvetica Light</vt:lpstr>
      <vt:lpstr>Lucida Grande</vt:lpstr>
      <vt:lpstr>Optima</vt:lpstr>
      <vt:lpstr>Times New Roman</vt:lpstr>
      <vt:lpstr>TOSCA ZERO</vt:lpstr>
      <vt:lpstr>Wingdings</vt:lpstr>
      <vt:lpstr>Arial</vt:lpstr>
      <vt:lpstr>CleanTheme</vt:lpstr>
      <vt:lpstr>White</vt:lpstr>
      <vt:lpstr>Equation</vt:lpstr>
      <vt:lpstr>DeepDive: A Data Management System for Automatic Knowledge Base Construction</vt:lpstr>
      <vt:lpstr>DeepDive for Knowledge Base Construction (KBC)</vt:lpstr>
      <vt:lpstr>Overview</vt:lpstr>
      <vt:lpstr>Overview</vt:lpstr>
      <vt:lpstr>DeepDive Workflow</vt:lpstr>
      <vt:lpstr>Overview</vt:lpstr>
      <vt:lpstr>Technique: Teasers</vt:lpstr>
      <vt:lpstr>PowerPoint Presentation</vt:lpstr>
      <vt:lpstr>Data Flow of PaleoDeepDive</vt:lpstr>
      <vt:lpstr>Techniques</vt:lpstr>
      <vt:lpstr>PowerPoint Presentation</vt:lpstr>
      <vt:lpstr>Scalable Gibbs Sampling</vt:lpstr>
      <vt:lpstr>Overview</vt:lpstr>
      <vt:lpstr>Background: Gibbs Sampling &amp; Factor Graph</vt:lpstr>
      <vt:lpstr>Gibbs Sampling as Joins</vt:lpstr>
      <vt:lpstr>More about Joins</vt:lpstr>
      <vt:lpstr>Elementary</vt:lpstr>
      <vt:lpstr>Trade-off Space</vt:lpstr>
      <vt:lpstr>Trade-off Space: Materialization</vt:lpstr>
      <vt:lpstr>Trade-off Space: Page Layout</vt:lpstr>
      <vt:lpstr>Trade-off Space: Page Layout</vt:lpstr>
      <vt:lpstr>Trade-off Space: Buffer Replacement</vt:lpstr>
      <vt:lpstr>Trade-off Space: Recap</vt:lpstr>
      <vt:lpstr>Overview</vt:lpstr>
      <vt:lpstr>Experiments</vt:lpstr>
      <vt:lpstr>Experiments Setup</vt:lpstr>
      <vt:lpstr>Main Experiments</vt:lpstr>
      <vt:lpstr>Trade-offs: Materialization</vt:lpstr>
      <vt:lpstr>Trade-offs: Page-oriented Layout</vt:lpstr>
      <vt:lpstr>Trade-offs: Buffer Replacement</vt:lpstr>
      <vt:lpstr>Conclusion (of Elementary)</vt:lpstr>
      <vt:lpstr>Data Flow</vt:lpstr>
      <vt:lpstr>PowerPoint Presentation</vt:lpstr>
      <vt:lpstr>Feature Selection</vt:lpstr>
      <vt:lpstr>Feature Selection: Motivation</vt:lpstr>
      <vt:lpstr>Feature Selection Dialogue</vt:lpstr>
      <vt:lpstr>Feature Selection Dialogue</vt:lpstr>
      <vt:lpstr>Feature Selection Dialogue</vt:lpstr>
      <vt:lpstr>Feature Selection Dialogue</vt:lpstr>
      <vt:lpstr>Feature Selection Dialogue</vt:lpstr>
      <vt:lpstr>Feature Selection Dialogue</vt:lpstr>
      <vt:lpstr>Feature Selection Dialogue</vt:lpstr>
      <vt:lpstr>Columbus: Technical Contributions</vt:lpstr>
      <vt:lpstr>Outline</vt:lpstr>
      <vt:lpstr>PowerPoint Presentation</vt:lpstr>
      <vt:lpstr>Basic Block</vt:lpstr>
      <vt:lpstr>Outline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Recap (Before Future Work)</vt:lpstr>
      <vt:lpstr>PowerPoint Presentation</vt:lpstr>
      <vt:lpstr>Is it possible with Elementary?</vt:lpstr>
      <vt:lpstr>To Achieve: Better Partitioning</vt:lpstr>
      <vt:lpstr>To Improve: Better Compression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 Zhang</dc:creator>
  <cp:lastModifiedBy>Ce Zhang</cp:lastModifiedBy>
  <cp:revision>2640</cp:revision>
  <dcterms:created xsi:type="dcterms:W3CDTF">2015-06-21T00:07:21Z</dcterms:created>
  <dcterms:modified xsi:type="dcterms:W3CDTF">2015-08-15T10:10:52Z</dcterms:modified>
</cp:coreProperties>
</file>