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6" r:id="rId3"/>
    <p:sldId id="273" r:id="rId4"/>
    <p:sldId id="293" r:id="rId5"/>
    <p:sldId id="292" r:id="rId6"/>
    <p:sldId id="287" r:id="rId7"/>
    <p:sldId id="274" r:id="rId8"/>
    <p:sldId id="275" r:id="rId9"/>
    <p:sldId id="276" r:id="rId10"/>
    <p:sldId id="294" r:id="rId11"/>
    <p:sldId id="297" r:id="rId12"/>
    <p:sldId id="277" r:id="rId13"/>
    <p:sldId id="278" r:id="rId14"/>
    <p:sldId id="295" r:id="rId15"/>
    <p:sldId id="259" r:id="rId16"/>
    <p:sldId id="261" r:id="rId17"/>
    <p:sldId id="284" r:id="rId18"/>
    <p:sldId id="281" r:id="rId19"/>
    <p:sldId id="289" r:id="rId20"/>
    <p:sldId id="282" r:id="rId21"/>
    <p:sldId id="290" r:id="rId22"/>
    <p:sldId id="283" r:id="rId23"/>
    <p:sldId id="285" r:id="rId24"/>
    <p:sldId id="269" r:id="rId25"/>
    <p:sldId id="258" r:id="rId26"/>
    <p:sldId id="270" r:id="rId27"/>
    <p:sldId id="291" r:id="rId28"/>
    <p:sldId id="260" r:id="rId29"/>
    <p:sldId id="296" r:id="rId30"/>
    <p:sldId id="271" r:id="rId31"/>
    <p:sldId id="272" r:id="rId32"/>
    <p:sldId id="267" r:id="rId33"/>
    <p:sldId id="288" r:id="rId34"/>
    <p:sldId id="265" r:id="rId35"/>
    <p:sldId id="286" r:id="rId36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D7CDBC"/>
    <a:srgbClr val="B9A98F"/>
    <a:srgbClr val="BBAA93"/>
    <a:srgbClr val="BFB198"/>
    <a:srgbClr val="CABD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8" autoAdjust="0"/>
    <p:restoredTop sz="87808" autoAdjust="0"/>
  </p:normalViewPr>
  <p:slideViewPr>
    <p:cSldViewPr>
      <p:cViewPr varScale="1">
        <p:scale>
          <a:sx n="104" d="100"/>
          <a:sy n="10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walker\Desktop\Dissertation\data\LearningCurves_KCAP11_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949669485758733"/>
          <c:y val="3.3001028517468251E-2"/>
          <c:w val="0.81361499951394978"/>
          <c:h val="0.76708567679040174"/>
        </c:manualLayout>
      </c:layout>
      <c:scatterChart>
        <c:scatterStyle val="lineMarker"/>
        <c:ser>
          <c:idx val="0"/>
          <c:order val="0"/>
          <c:tx>
            <c:v>HCI Advice</c:v>
          </c:tx>
          <c:spPr>
            <a:ln w="44450">
              <a:prstDash val="sysDot"/>
            </a:ln>
          </c:spPr>
          <c:marker>
            <c:symbol val="none"/>
          </c:marker>
          <c:dLbls>
            <c:delete val="1"/>
          </c:dLbls>
          <c:xVal>
            <c:numRef>
              <c:f>Sheet1!$A$3:$A$12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Sheet1!$G$3:$G$12</c:f>
              <c:numCache>
                <c:formatCode>0.0000</c:formatCode>
                <c:ptCount val="10"/>
                <c:pt idx="0">
                  <c:v>0.87180000000000446</c:v>
                </c:pt>
                <c:pt idx="1">
                  <c:v>0.8758000000000048</c:v>
                </c:pt>
                <c:pt idx="2">
                  <c:v>0.94190000000000063</c:v>
                </c:pt>
                <c:pt idx="3">
                  <c:v>0.96080000000000065</c:v>
                </c:pt>
                <c:pt idx="4">
                  <c:v>0.96240000000000003</c:v>
                </c:pt>
                <c:pt idx="5">
                  <c:v>0.96270000000000411</c:v>
                </c:pt>
                <c:pt idx="6">
                  <c:v>0.97119999999999995</c:v>
                </c:pt>
                <c:pt idx="7">
                  <c:v>0.97900000000000065</c:v>
                </c:pt>
                <c:pt idx="8">
                  <c:v>0.9843999999999995</c:v>
                </c:pt>
                <c:pt idx="9">
                  <c:v>0.98089999999999999</c:v>
                </c:pt>
              </c:numCache>
            </c:numRef>
          </c:yVal>
        </c:ser>
        <c:ser>
          <c:idx val="2"/>
          <c:order val="1"/>
          <c:tx>
            <c:v>Hand Written Advice</c:v>
          </c:tx>
          <c:spPr>
            <a:ln w="44450"/>
          </c:spPr>
          <c:marker>
            <c:symbol val="none"/>
          </c:marker>
          <c:dLbls>
            <c:delete val="1"/>
          </c:dLbls>
          <c:xVal>
            <c:numRef>
              <c:f>Sheet1!$A$3:$A$12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Sheet1!$E$3:$E$12</c:f>
              <c:numCache>
                <c:formatCode>0.0000</c:formatCode>
                <c:ptCount val="10"/>
                <c:pt idx="0">
                  <c:v>0.87180000000000446</c:v>
                </c:pt>
                <c:pt idx="1">
                  <c:v>0.91039999999999999</c:v>
                </c:pt>
                <c:pt idx="2">
                  <c:v>0.93049999999999999</c:v>
                </c:pt>
                <c:pt idx="3">
                  <c:v>0.94770000000000065</c:v>
                </c:pt>
                <c:pt idx="4">
                  <c:v>0.96419999999999995</c:v>
                </c:pt>
                <c:pt idx="5">
                  <c:v>0.96250000000000002</c:v>
                </c:pt>
                <c:pt idx="6">
                  <c:v>0.96530000000000005</c:v>
                </c:pt>
                <c:pt idx="7">
                  <c:v>0.97870000000000446</c:v>
                </c:pt>
                <c:pt idx="8">
                  <c:v>0.97950000000000004</c:v>
                </c:pt>
                <c:pt idx="9">
                  <c:v>0.97729999999999995</c:v>
                </c:pt>
              </c:numCache>
            </c:numRef>
          </c:yVal>
        </c:ser>
        <c:ser>
          <c:idx val="1"/>
          <c:order val="2"/>
          <c:tx>
            <c:v>No Advice</c:v>
          </c:tx>
          <c:spPr>
            <a:ln w="44450">
              <a:prstDash val="sysDash"/>
            </a:ln>
          </c:spPr>
          <c:marker>
            <c:symbol val="none"/>
          </c:marker>
          <c:dLbls>
            <c:delete val="1"/>
          </c:dLbls>
          <c:xVal>
            <c:numRef>
              <c:f>Sheet1!$A$3:$A$12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Sheet1!$B$3:$B$12</c:f>
              <c:numCache>
                <c:formatCode>0.0000</c:formatCode>
                <c:ptCount val="10"/>
                <c:pt idx="0">
                  <c:v>0.61970000000000514</c:v>
                </c:pt>
                <c:pt idx="1">
                  <c:v>0.79200000000000004</c:v>
                </c:pt>
                <c:pt idx="2">
                  <c:v>0.80120000000000002</c:v>
                </c:pt>
                <c:pt idx="3">
                  <c:v>0.87970000000000514</c:v>
                </c:pt>
                <c:pt idx="4">
                  <c:v>0.91700000000000004</c:v>
                </c:pt>
                <c:pt idx="5">
                  <c:v>0.94810000000000005</c:v>
                </c:pt>
                <c:pt idx="6">
                  <c:v>0.95109999999999995</c:v>
                </c:pt>
                <c:pt idx="7">
                  <c:v>0.95680000000000065</c:v>
                </c:pt>
                <c:pt idx="8">
                  <c:v>0.97080000000000399</c:v>
                </c:pt>
                <c:pt idx="9">
                  <c:v>0.96870000000000445</c:v>
                </c:pt>
              </c:numCache>
            </c:numRef>
          </c:yVal>
        </c:ser>
        <c:dLbls>
          <c:showVal val="1"/>
        </c:dLbls>
        <c:axId val="93373184"/>
        <c:axId val="93375104"/>
      </c:scatterChart>
      <c:valAx>
        <c:axId val="93373184"/>
        <c:scaling>
          <c:orientation val="minMax"/>
          <c:max val="100"/>
          <c:min val="1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Number of Training Examples</a:t>
                </a:r>
              </a:p>
            </c:rich>
          </c:tx>
          <c:layout>
            <c:manualLayout>
              <c:xMode val="edge"/>
              <c:yMode val="edge"/>
              <c:x val="0.33205781568970577"/>
              <c:y val="0.90149962504686909"/>
            </c:manualLayout>
          </c:layout>
        </c:title>
        <c:numFmt formatCode="#,##0" sourceLinked="0"/>
        <c:tickLblPos val="nextTo"/>
        <c:crossAx val="93375104"/>
        <c:crosses val="autoZero"/>
        <c:crossBetween val="midCat"/>
        <c:majorUnit val="10"/>
        <c:minorUnit val="5"/>
      </c:valAx>
      <c:valAx>
        <c:axId val="93375104"/>
        <c:scaling>
          <c:orientation val="minMax"/>
          <c:max val="1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Area Under the ROC Curve</a:t>
                </a:r>
              </a:p>
            </c:rich>
          </c:tx>
          <c:layout>
            <c:manualLayout>
              <c:xMode val="edge"/>
              <c:yMode val="edge"/>
              <c:x val="1.5284460970156502E-2"/>
              <c:y val="0.1774454443194603"/>
            </c:manualLayout>
          </c:layout>
        </c:title>
        <c:numFmt formatCode="#,##0.0" sourceLinked="0"/>
        <c:tickLblPos val="nextTo"/>
        <c:crossAx val="93373184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55304996597647527"/>
          <c:y val="0.21606355455568058"/>
          <c:w val="0.38448507725194186"/>
          <c:h val="0.242130858642669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6C31F8A-DE3E-4079-911D-9E0C6D435561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57F6AA7-D901-4AD1-AFC2-BF59D375F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66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8F73B-98F9-4498-82E0-AC03CB3B6EA4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17875"/>
            <a:ext cx="7426325" cy="3143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63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634163"/>
            <a:ext cx="4022725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07A4-3B41-48A9-BF92-24BC19F62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53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206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57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57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816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Looking at acquisition of knowledge for learning purposes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Learning with Domain knowledge is 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2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22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22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22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22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22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81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22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3470" y="1007098"/>
            <a:ext cx="9155113" cy="5867399"/>
          </a:xfrm>
          <a:prstGeom prst="rect">
            <a:avLst/>
          </a:prstGeom>
          <a:gradFill flip="none" rotWithShape="1">
            <a:gsLst>
              <a:gs pos="0">
                <a:srgbClr val="BFB198"/>
              </a:gs>
              <a:gs pos="75000">
                <a:srgbClr val="CBBFAA"/>
              </a:gs>
              <a:gs pos="100000">
                <a:srgbClr val="D7CDBC"/>
              </a:gs>
            </a:gsLst>
            <a:lin ang="3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112" y="1587"/>
            <a:ext cx="9166226" cy="1063626"/>
          </a:xfrm>
          <a:prstGeom prst="rect">
            <a:avLst/>
          </a:prstGeom>
          <a:gradFill>
            <a:gsLst>
              <a:gs pos="0">
                <a:srgbClr val="800000"/>
              </a:gs>
              <a:gs pos="87000">
                <a:srgbClr val="D8002E"/>
              </a:gs>
            </a:gsLst>
            <a:lin ang="396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5400000" algn="t" rotWithShape="0">
              <a:prstClr val="black">
                <a:alpha val="7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-11113" y="1065213"/>
            <a:ext cx="9155113" cy="1587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11" y="46439"/>
            <a:ext cx="888889" cy="1346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92471"/>
            <a:ext cx="8534400" cy="220797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213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66108" y="152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WISCONSIN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88889" y="710371"/>
            <a:ext cx="4191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UNIVERSITY</a:t>
            </a:r>
            <a:r>
              <a:rPr lang="en-US" sz="1200" baseline="0" dirty="0" smtClean="0">
                <a:solidFill>
                  <a:schemeClr val="bg1"/>
                </a:solidFill>
                <a:latin typeface="Cambria" pitchFamily="18" charset="0"/>
              </a:rPr>
              <a:t> OF WISCONSIN - MADISON</a:t>
            </a:r>
            <a:endParaRPr lang="en-US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12601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28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886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371600"/>
            <a:ext cx="7772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02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406900"/>
            <a:ext cx="75803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5803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9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9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5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453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08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87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40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1112" y="990600"/>
            <a:ext cx="900002" cy="5867399"/>
          </a:xfrm>
          <a:prstGeom prst="rect">
            <a:avLst/>
          </a:prstGeom>
          <a:gradFill flip="none" rotWithShape="1">
            <a:gsLst>
              <a:gs pos="0">
                <a:srgbClr val="BFB198"/>
              </a:gs>
              <a:gs pos="79000">
                <a:srgbClr val="CBBFAA"/>
              </a:gs>
              <a:gs pos="100000">
                <a:srgbClr val="D7CDBC"/>
              </a:gs>
            </a:gsLst>
            <a:lin ang="3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1112" y="1587"/>
            <a:ext cx="9166226" cy="1139826"/>
          </a:xfrm>
          <a:prstGeom prst="rect">
            <a:avLst/>
          </a:prstGeom>
          <a:gradFill>
            <a:gsLst>
              <a:gs pos="0">
                <a:srgbClr val="800000"/>
              </a:gs>
              <a:gs pos="87000">
                <a:srgbClr val="D8002E"/>
              </a:gs>
            </a:gsLst>
            <a:lin ang="396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5400000" algn="t" rotWithShape="0">
              <a:prstClr val="black">
                <a:alpha val="7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1113" y="1141413"/>
            <a:ext cx="9155113" cy="1587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11" y="46439"/>
            <a:ext cx="888889" cy="1346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888" y="1587"/>
            <a:ext cx="8255112" cy="1065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19200"/>
            <a:ext cx="802651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400" y="6466950"/>
            <a:ext cx="888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580D-22F7-4EA2-B765-D3691B16A358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4771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113" y="6492874"/>
            <a:ext cx="90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2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10600" cy="2000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Integrating Knowledge Capture and Supervised Learning through a </a:t>
            </a:r>
            <a:br>
              <a:rPr lang="en-US" dirty="0" smtClean="0"/>
            </a:br>
            <a:r>
              <a:rPr lang="en-US" dirty="0" smtClean="0"/>
              <a:t>Human-Computer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038600"/>
            <a:ext cx="8763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Trevor Walker, Gautam Kunapuli, Noah Larsen, </a:t>
            </a:r>
            <a:br>
              <a:rPr lang="en-US" dirty="0" smtClean="0"/>
            </a:br>
            <a:r>
              <a:rPr lang="en-US" dirty="0" smtClean="0"/>
              <a:t>David Page, Jude Shavlik</a:t>
            </a:r>
          </a:p>
          <a:p>
            <a:endParaRPr lang="en-US" dirty="0" smtClean="0"/>
          </a:p>
          <a:p>
            <a:r>
              <a:rPr lang="en-US" dirty="0" smtClean="0"/>
              <a:t>KCAP 2011</a:t>
            </a:r>
          </a:p>
          <a:p>
            <a:r>
              <a:rPr lang="en-US" dirty="0" smtClean="0"/>
              <a:t>University of Wisconsin – Madison, WI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5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Advice Processing </a:t>
            </a:r>
            <a:r>
              <a:rPr lang="en-US" sz="4000" dirty="0" smtClean="0"/>
              <a:t>[Walker et. al., 2010]</a:t>
            </a:r>
            <a:endParaRPr lang="en-US" dirty="0"/>
          </a:p>
        </p:txBody>
      </p:sp>
      <p:pic>
        <p:nvPicPr>
          <p:cNvPr id="9" name="Picture 8" descr="fl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6450" y="2309529"/>
            <a:ext cx="1915056" cy="579088"/>
          </a:xfrm>
          <a:prstGeom prst="rect">
            <a:avLst/>
          </a:prstGeom>
        </p:spPr>
      </p:pic>
      <p:pic>
        <p:nvPicPr>
          <p:cNvPr id="10" name="Picture 9" descr="giraf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6881" y="1642353"/>
            <a:ext cx="695922" cy="929589"/>
          </a:xfrm>
          <a:prstGeom prst="rect">
            <a:avLst/>
          </a:prstGeom>
        </p:spPr>
      </p:pic>
      <p:pic>
        <p:nvPicPr>
          <p:cNvPr id="8" name="Picture 7" descr="Engine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371600"/>
            <a:ext cx="2539683" cy="1815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3058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car1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143000" y="1905000"/>
            <a:ext cx="33856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Positive Example:</a:t>
            </a:r>
          </a:p>
          <a:p>
            <a:r>
              <a:rPr lang="en-US" sz="3200" dirty="0" smtClean="0"/>
              <a:t>eastbound (train1)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391400" y="1524000"/>
            <a:ext cx="1105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giraffe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3505200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Advice:</a:t>
            </a:r>
          </a:p>
          <a:p>
            <a:r>
              <a:rPr lang="en-US" sz="3200" dirty="0" smtClean="0"/>
              <a:t>     train(train1), has_car(train1, car1), </a:t>
            </a:r>
          </a:p>
          <a:p>
            <a:r>
              <a:rPr lang="en-US" sz="3200" dirty="0" smtClean="0"/>
              <a:t>     cargo(car1, giraffe)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3200" dirty="0" smtClean="0"/>
              <a:t>Generated knowledge:</a:t>
            </a:r>
          </a:p>
          <a:p>
            <a:r>
              <a:rPr lang="en-US" sz="3200" dirty="0" smtClean="0"/>
              <a:t>     bk1(Train) </a:t>
            </a:r>
            <a:r>
              <a:rPr lang="en-US" sz="3200" dirty="0" smtClean="0">
                <a:latin typeface="Cambria Math"/>
                <a:ea typeface="Cambria Math"/>
              </a:rPr>
              <a:t>← </a:t>
            </a:r>
            <a:r>
              <a:rPr lang="en-US" sz="3200" dirty="0" smtClean="0"/>
              <a:t>train(Train), has_car(Train, Car),                                      </a:t>
            </a:r>
          </a:p>
          <a:p>
            <a:r>
              <a:rPr lang="en-US" sz="3200" dirty="0" smtClean="0"/>
              <a:t>                             cargo(Car, giraffe)</a:t>
            </a:r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503741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Advice:</a:t>
            </a:r>
          </a:p>
          <a:p>
            <a:r>
              <a:rPr lang="en-US" sz="3200" dirty="0" smtClean="0"/>
              <a:t>     train(</a:t>
            </a:r>
            <a:r>
              <a:rPr lang="en-US" sz="3200" dirty="0" smtClean="0">
                <a:solidFill>
                  <a:srgbClr val="0070C0"/>
                </a:solidFill>
              </a:rPr>
              <a:t>train1</a:t>
            </a:r>
            <a:r>
              <a:rPr lang="en-US" sz="3200" dirty="0" smtClean="0"/>
              <a:t>), has_car(</a:t>
            </a:r>
            <a:r>
              <a:rPr lang="en-US" sz="3200" dirty="0" smtClean="0">
                <a:solidFill>
                  <a:srgbClr val="0070C0"/>
                </a:solidFill>
              </a:rPr>
              <a:t>train1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CC00"/>
                </a:solidFill>
              </a:rPr>
              <a:t>car1</a:t>
            </a:r>
            <a:r>
              <a:rPr lang="en-US" sz="3200" dirty="0" smtClean="0"/>
              <a:t>), </a:t>
            </a:r>
          </a:p>
          <a:p>
            <a:r>
              <a:rPr lang="en-US" sz="3200" dirty="0" smtClean="0"/>
              <a:t>     cargo(</a:t>
            </a:r>
            <a:r>
              <a:rPr lang="en-US" sz="3200" dirty="0" smtClean="0">
                <a:solidFill>
                  <a:srgbClr val="00CC00"/>
                </a:solidFill>
              </a:rPr>
              <a:t>car1</a:t>
            </a:r>
            <a:r>
              <a:rPr lang="en-US" sz="3200" dirty="0" smtClean="0"/>
              <a:t>, giraffe)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3200" dirty="0" smtClean="0"/>
              <a:t>Generated knowledge:</a:t>
            </a:r>
          </a:p>
          <a:p>
            <a:r>
              <a:rPr lang="en-US" sz="3200" dirty="0" smtClean="0"/>
              <a:t>     bk1(</a:t>
            </a:r>
            <a:r>
              <a:rPr lang="en-US" sz="3200" dirty="0" smtClean="0">
                <a:solidFill>
                  <a:srgbClr val="0070C0"/>
                </a:solidFill>
              </a:rPr>
              <a:t>Train</a:t>
            </a:r>
            <a:r>
              <a:rPr lang="en-US" sz="3200" dirty="0" smtClean="0"/>
              <a:t>) </a:t>
            </a:r>
            <a:r>
              <a:rPr lang="en-US" sz="3200" dirty="0" smtClean="0">
                <a:latin typeface="Cambria Math"/>
                <a:ea typeface="Cambria Math"/>
              </a:rPr>
              <a:t>← </a:t>
            </a:r>
            <a:r>
              <a:rPr lang="en-US" sz="3200" dirty="0" smtClean="0"/>
              <a:t>train(</a:t>
            </a:r>
            <a:r>
              <a:rPr lang="en-US" sz="3200" dirty="0" smtClean="0">
                <a:solidFill>
                  <a:srgbClr val="0070C0"/>
                </a:solidFill>
              </a:rPr>
              <a:t>Train</a:t>
            </a:r>
            <a:r>
              <a:rPr lang="en-US" sz="3200" dirty="0" smtClean="0"/>
              <a:t>), has_car(</a:t>
            </a:r>
            <a:r>
              <a:rPr lang="en-US" sz="3200" dirty="0" smtClean="0">
                <a:solidFill>
                  <a:srgbClr val="0070C0"/>
                </a:solidFill>
              </a:rPr>
              <a:t>Train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CC00"/>
                </a:solidFill>
              </a:rPr>
              <a:t>Car</a:t>
            </a:r>
            <a:r>
              <a:rPr lang="en-US" sz="3200" dirty="0" smtClean="0"/>
              <a:t>),                                      </a:t>
            </a:r>
          </a:p>
          <a:p>
            <a:r>
              <a:rPr lang="en-US" sz="3200" dirty="0" smtClean="0"/>
              <a:t>                             cargo(</a:t>
            </a:r>
            <a:r>
              <a:rPr lang="en-US" sz="3200" dirty="0" smtClean="0">
                <a:solidFill>
                  <a:srgbClr val="00CC00"/>
                </a:solidFill>
              </a:rPr>
              <a:t>Car</a:t>
            </a:r>
            <a:r>
              <a:rPr lang="en-US" sz="3200" dirty="0" smtClean="0"/>
              <a:t>, giraffe)</a:t>
            </a: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5257800"/>
            <a:ext cx="4267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Bad:  First-Order Logic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5943600"/>
            <a:ext cx="4267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Good: Grounded Advice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Grounded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for domain-expert to specify</a:t>
            </a:r>
          </a:p>
          <a:p>
            <a:endParaRPr lang="en-US" dirty="0" smtClean="0"/>
          </a:p>
          <a:p>
            <a:r>
              <a:rPr lang="en-US" dirty="0" smtClean="0"/>
              <a:t>Easier to design HCI for grounded advice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i="1" dirty="0" smtClean="0"/>
              <a:t>WillTowerFall?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371600"/>
            <a:ext cx="3962399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Our HCI advice-taking case study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WillTowerFall?</a:t>
            </a:r>
            <a:endParaRPr lang="en-US" i="1" dirty="0"/>
          </a:p>
          <a:p>
            <a:pPr lvl="1"/>
            <a:r>
              <a:rPr lang="en-US" dirty="0" smtClean="0"/>
              <a:t>Subset of Wargus</a:t>
            </a:r>
          </a:p>
        </p:txBody>
      </p:sp>
      <p:pic>
        <p:nvPicPr>
          <p:cNvPr id="8196" name="Picture 4" descr="Z:\dropbox\KCAP2011\graphics\wargus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5800" y="1524000"/>
            <a:ext cx="4495800" cy="4495800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3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WillTowerFall? Sample Scenario</a:t>
            </a:r>
            <a:endParaRPr lang="en-US" dirty="0"/>
          </a:p>
        </p:txBody>
      </p:sp>
      <p:pic>
        <p:nvPicPr>
          <p:cNvPr id="5" name="41_2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57400" y="1295400"/>
            <a:ext cx="5688996" cy="5257800"/>
          </a:xfrm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9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rickW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Knowledge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393" y="4191000"/>
            <a:ext cx="7772400" cy="236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Iteratively acquire knowledge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advice-taking Human-Computer Interface (HCI)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K_TB"/>
          <p:cNvSpPr txBox="1"/>
          <p:nvPr/>
        </p:nvSpPr>
        <p:spPr>
          <a:xfrm>
            <a:off x="1100393" y="331771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Knowledge</a:t>
            </a:r>
            <a:endParaRPr lang="en-US" sz="2800" dirty="0"/>
          </a:p>
        </p:txBody>
      </p:sp>
      <p:grpSp>
        <p:nvGrpSpPr>
          <p:cNvPr id="4" name="Group 17" descr="Custom:  Group 14"/>
          <p:cNvGrpSpPr/>
          <p:nvPr/>
        </p:nvGrpSpPr>
        <p:grpSpPr>
          <a:xfrm>
            <a:off x="6375308" y="1231331"/>
            <a:ext cx="2659660" cy="2611178"/>
            <a:chOff x="3621044" y="1229754"/>
            <a:chExt cx="2659660" cy="2611178"/>
          </a:xfrm>
        </p:grpSpPr>
        <p:pic>
          <p:nvPicPr>
            <p:cNvPr id="19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4" name="Picture 2" descr="C:\Users\twalker\Dropbox\KCAP2011\graphics\matrix-bra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566" y="2640643"/>
            <a:ext cx="1233487" cy="1096956"/>
          </a:xfrm>
          <a:prstGeom prst="rect">
            <a:avLst/>
          </a:prstGeom>
          <a:noFill/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ropbox\KCAP2011\graphics\gui-small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43134" y="2670987"/>
            <a:ext cx="1522349" cy="908334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ircular Arrow 31"/>
          <p:cNvSpPr/>
          <p:nvPr/>
        </p:nvSpPr>
        <p:spPr>
          <a:xfrm>
            <a:off x="4343400" y="1371600"/>
            <a:ext cx="1066800" cy="1066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4100"/>
              <a:gd name="adj5" fmla="val 12500"/>
            </a:avLst>
          </a:prstGeom>
          <a:solidFill>
            <a:srgbClr val="D7CDBC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 flipV="1">
            <a:off x="4343400" y="1371600"/>
            <a:ext cx="1066800" cy="1066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4100"/>
              <a:gd name="adj5" fmla="val 12500"/>
            </a:avLst>
          </a:prstGeom>
          <a:solidFill>
            <a:srgbClr val="D7CDBC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8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UI1" descr="Z:\dropbox\KCAP2011\graphics\gui-sm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33547" y="2747182"/>
            <a:ext cx="1904762" cy="1136508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Knowledge Acquisition Loop</a:t>
            </a:r>
            <a:endParaRPr lang="en-US" dirty="0"/>
          </a:p>
        </p:txBody>
      </p:sp>
      <p:pic>
        <p:nvPicPr>
          <p:cNvPr id="4" name="He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386" y="133167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0" name="Engine" descr="Z:\dropbox\KCAP2011\graphics\engin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62039" y="4477157"/>
            <a:ext cx="2150061" cy="1687899"/>
          </a:xfrm>
          <a:prstGeom prst="rect">
            <a:avLst/>
          </a:prstGeom>
          <a:noFill/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odel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1758" y="4633497"/>
            <a:ext cx="1731754" cy="1375217"/>
          </a:xfrm>
          <a:prstGeom prst="rect">
            <a:avLst/>
          </a:prstGeom>
          <a:effectLst>
            <a:outerShdw blurRad="152400" dist="88900" dir="3900000" algn="ctr" rotWithShape="0">
              <a:srgbClr val="000000">
                <a:alpha val="53000"/>
              </a:srgbClr>
            </a:outerShdw>
          </a:effectLst>
        </p:spPr>
      </p:pic>
      <p:pic>
        <p:nvPicPr>
          <p:cNvPr id="2052" name="Picture 4" descr="Z:\dropbox\KCAP2011\graphics\gui2-small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66800" y="2765983"/>
            <a:ext cx="1904762" cy="11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K_TB"/>
          <p:cNvSpPr txBox="1"/>
          <p:nvPr/>
        </p:nvSpPr>
        <p:spPr>
          <a:xfrm>
            <a:off x="3886200" y="2985346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  <p:sp>
        <p:nvSpPr>
          <p:cNvPr id="14" name="K_TB"/>
          <p:cNvSpPr txBox="1"/>
          <p:nvPr/>
        </p:nvSpPr>
        <p:spPr>
          <a:xfrm>
            <a:off x="6944175" y="3902491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Advice HCI</a:t>
            </a:r>
            <a:endParaRPr lang="en-US" sz="2800" dirty="0"/>
          </a:p>
        </p:txBody>
      </p:sp>
      <p:sp>
        <p:nvSpPr>
          <p:cNvPr id="15" name="K_TB"/>
          <p:cNvSpPr txBox="1"/>
          <p:nvPr/>
        </p:nvSpPr>
        <p:spPr>
          <a:xfrm>
            <a:off x="1066800" y="392129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Review HCI</a:t>
            </a:r>
            <a:endParaRPr lang="en-US" sz="2800" dirty="0"/>
          </a:p>
        </p:txBody>
      </p:sp>
      <p:sp>
        <p:nvSpPr>
          <p:cNvPr id="16" name="K_TB"/>
          <p:cNvSpPr txBox="1"/>
          <p:nvPr/>
        </p:nvSpPr>
        <p:spPr>
          <a:xfrm>
            <a:off x="2640568" y="6106180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17" name="K_TB"/>
          <p:cNvSpPr txBox="1"/>
          <p:nvPr/>
        </p:nvSpPr>
        <p:spPr>
          <a:xfrm>
            <a:off x="5390003" y="6106180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Learner</a:t>
            </a:r>
            <a:endParaRPr lang="en-US" sz="2800" dirty="0"/>
          </a:p>
        </p:txBody>
      </p:sp>
      <p:sp>
        <p:nvSpPr>
          <p:cNvPr id="8" name="Circular Arrow 7"/>
          <p:cNvSpPr/>
          <p:nvPr/>
        </p:nvSpPr>
        <p:spPr>
          <a:xfrm rot="5400000">
            <a:off x="6415257" y="3620993"/>
            <a:ext cx="1737759" cy="18406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5121"/>
              <a:gd name="adj5" fmla="val 12500"/>
            </a:avLst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10800000">
            <a:off x="1771687" y="3569545"/>
            <a:ext cx="1737759" cy="18406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5121"/>
              <a:gd name="adj5" fmla="val 12500"/>
            </a:avLst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657297" y="4953000"/>
            <a:ext cx="732706" cy="442497"/>
          </a:xfrm>
          <a:prstGeom prst="leftArrow">
            <a:avLst/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>
            <a:off x="1905000" y="1857381"/>
            <a:ext cx="1981200" cy="706044"/>
          </a:xfrm>
          <a:prstGeom prst="bentArrow">
            <a:avLst>
              <a:gd name="adj1" fmla="val 32777"/>
              <a:gd name="adj2" fmla="val 25000"/>
              <a:gd name="adj3" fmla="val 25000"/>
              <a:gd name="adj4" fmla="val 87500"/>
            </a:avLst>
          </a:prstGeom>
          <a:solidFill>
            <a:srgbClr val="B9A98F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>
            <a:off x="6814535" y="1361658"/>
            <a:ext cx="741756" cy="1828440"/>
          </a:xfrm>
          <a:prstGeom prst="bentArrow">
            <a:avLst>
              <a:gd name="adj1" fmla="val 32777"/>
              <a:gd name="adj2" fmla="val 25000"/>
              <a:gd name="adj3" fmla="val 25000"/>
              <a:gd name="adj4" fmla="val 87500"/>
            </a:avLst>
          </a:prstGeom>
          <a:solidFill>
            <a:srgbClr val="B9A98F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7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Advice via the HCI</a:t>
            </a:r>
            <a:endParaRPr lang="en-US" dirty="0"/>
          </a:p>
        </p:txBody>
      </p:sp>
      <p:pic>
        <p:nvPicPr>
          <p:cNvPr id="6" name="GUI1" descr="Z:\dropbox\KCAP2011\graphics\gui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5607" y="2819400"/>
            <a:ext cx="1904762" cy="1136508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ea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514600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2971802" y="3242459"/>
            <a:ext cx="3733800" cy="289588"/>
          </a:xfrm>
          <a:prstGeom prst="leftArrow">
            <a:avLst/>
          </a:prstGeom>
          <a:solidFill>
            <a:srgbClr val="CABDAC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10800000">
            <a:off x="2971801" y="1994533"/>
            <a:ext cx="3733800" cy="289588"/>
          </a:xfrm>
          <a:prstGeom prst="leftArrow">
            <a:avLst/>
          </a:prstGeom>
          <a:solidFill>
            <a:srgbClr val="CABDAC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2" y="2273574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 selects example to provide advice for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2" y="3532047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HCI presents example information</a:t>
            </a:r>
            <a:endParaRPr lang="en-US" sz="2400" dirty="0"/>
          </a:p>
        </p:txBody>
      </p:sp>
      <p:sp>
        <p:nvSpPr>
          <p:cNvPr id="14" name="Left Arrow 13"/>
          <p:cNvSpPr/>
          <p:nvPr/>
        </p:nvSpPr>
        <p:spPr>
          <a:xfrm rot="10800000">
            <a:off x="2969443" y="4496575"/>
            <a:ext cx="3733800" cy="289588"/>
          </a:xfrm>
          <a:prstGeom prst="leftArrow">
            <a:avLst/>
          </a:prstGeom>
          <a:solidFill>
            <a:srgbClr val="CABDAC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69442" y="4816573"/>
            <a:ext cx="37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8800" algn="ctr"/>
              </a:tabLst>
            </a:pPr>
            <a:r>
              <a:rPr lang="en-US" sz="2400" dirty="0" smtClean="0"/>
              <a:t>User specifies advice by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14701" y="5278238"/>
            <a:ext cx="304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28800" algn="ctr"/>
              </a:tabLst>
            </a:pPr>
            <a:r>
              <a:rPr lang="en-US" sz="2400" dirty="0" smtClean="0"/>
              <a:t>1.  </a:t>
            </a:r>
            <a:r>
              <a:rPr lang="en-US" sz="2400" dirty="0" smtClean="0">
                <a:solidFill>
                  <a:srgbClr val="FF0000"/>
                </a:solidFill>
              </a:rPr>
              <a:t>Selecting objects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2.  </a:t>
            </a:r>
            <a:r>
              <a:rPr lang="en-US" sz="2400" dirty="0" smtClean="0">
                <a:solidFill>
                  <a:srgbClr val="FF0000"/>
                </a:solidFill>
              </a:rPr>
              <a:t>Specifying </a:t>
            </a:r>
            <a:r>
              <a:rPr lang="en-US" sz="2400" dirty="0">
                <a:solidFill>
                  <a:srgbClr val="FF0000"/>
                </a:solidFill>
              </a:rPr>
              <a:t>relations</a:t>
            </a:r>
            <a:endParaRPr lang="en-US" sz="2400" dirty="0"/>
          </a:p>
          <a:p>
            <a:pPr>
              <a:tabLst>
                <a:tab pos="1828800" algn="ctr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8506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pic>
        <p:nvPicPr>
          <p:cNvPr id="1026" name="Picture 2" descr="Z:\dropbox\KCAP2011\graphics\advice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940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dropbox\KCAP2011\graphics\advice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pic>
        <p:nvPicPr>
          <p:cNvPr id="7" name="Picture 3" descr="Z:\dropbox\KCAP2011\graphics\adviceGui-map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72237" y="1457781"/>
            <a:ext cx="3304763" cy="364761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  <p:pic>
        <p:nvPicPr>
          <p:cNvPr id="13" name="Picture 3" descr="Z:\dropbox\KCAP2011\graphics\adviceGui-map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04050" y="838200"/>
            <a:ext cx="4406350" cy="4863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1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dropbox\KCAP2011\graphics\advice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  <p:pic>
        <p:nvPicPr>
          <p:cNvPr id="11" name="Picture 10" descr="adviceGui-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752" y="1419628"/>
            <a:ext cx="4419048" cy="32285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 descr="Z:\dropbox\KCAP2011\graphics\adviceGui-map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04050" y="838200"/>
            <a:ext cx="4406350" cy="4863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dviceGui-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892064" cy="4304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81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93889E-18 L 0.05 0.06667 " pathEditMode="relative" ptsTypes="AA">
                                      <p:cBhvr>
                                        <p:cTn id="1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Domain Knowledge</a:t>
            </a:r>
            <a:endParaRPr lang="en-US" dirty="0"/>
          </a:p>
        </p:txBody>
      </p:sp>
      <p:pic>
        <p:nvPicPr>
          <p:cNvPr id="1027" name="Engine" descr="Z:\dropbox\KCAP2011\graphics\engi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21044" y="1229754"/>
            <a:ext cx="2659660" cy="2087958"/>
          </a:xfrm>
          <a:prstGeom prst="rect">
            <a:avLst/>
          </a:prstGeom>
          <a:noFill/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odel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3435" y="1524000"/>
            <a:ext cx="1731754" cy="1375217"/>
          </a:xfrm>
          <a:prstGeom prst="rect">
            <a:avLst/>
          </a:prstGeom>
          <a:effectLst>
            <a:outerShdw blurRad="152400" dist="88900" dir="39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8" name="K_TB"/>
          <p:cNvSpPr txBox="1"/>
          <p:nvPr/>
        </p:nvSpPr>
        <p:spPr>
          <a:xfrm>
            <a:off x="9144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  <p:sp>
        <p:nvSpPr>
          <p:cNvPr id="11" name="L_TB"/>
          <p:cNvSpPr txBox="1"/>
          <p:nvPr/>
        </p:nvSpPr>
        <p:spPr>
          <a:xfrm>
            <a:off x="4049466" y="331771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Learner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31771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41810" y="201212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755" y="201212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pic>
        <p:nvPicPr>
          <p:cNvPr id="1026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e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143000" y="45720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Approach: Advice-taking </a:t>
            </a:r>
          </a:p>
          <a:p>
            <a:endParaRPr lang="en-US" dirty="0" smtClean="0"/>
          </a:p>
          <a:p>
            <a:r>
              <a:rPr lang="en-US" dirty="0" smtClean="0"/>
              <a:t>Some learning algorithms can take advice</a:t>
            </a:r>
          </a:p>
        </p:txBody>
      </p:sp>
    </p:spTree>
    <p:extLst>
      <p:ext uri="{BB962C8B-B14F-4D97-AF65-F5344CB8AC3E}">
        <p14:creationId xmlns:p14="http://schemas.microsoft.com/office/powerpoint/2010/main" xmlns="" val="15381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32309 0.01551 " pathEditMode="fixed" rAng="0" ptsTypes="AA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8 -0.00555 L 0.00017 -0.0002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4" grpId="0"/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pic>
        <p:nvPicPr>
          <p:cNvPr id="6" name="Picture 3" descr="Down:  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830" y="2640406"/>
            <a:ext cx="3304763" cy="364761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dropbox\KCAP2011\graphics\adviceGui-sele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230" y="2982310"/>
            <a:ext cx="2946032" cy="21523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dropbox\KCAP2011\graphics\adviceGui.png" hidden="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 hidden="1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76342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-0.04584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2783E-6 L -1.38889E-6 0.05274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dropbox\KCAP2011\graphics\advice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  <p:pic>
        <p:nvPicPr>
          <p:cNvPr id="11" name="Picture 10" descr="adviceGui-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334038"/>
            <a:ext cx="5892064" cy="4304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3" name="RulesSmall" descr="Z:\dropbox\KCAP2011\graphics\adviceGui-rul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0" y="5029200"/>
            <a:ext cx="4866667" cy="9238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ules" descr="Z:\dropbox\KCAP2011\graphics\adviceGui-rul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3568854"/>
            <a:ext cx="6488889" cy="12317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1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6666 L -3.33333E-6 -2.22222E-6 " pathEditMode="relative" rAng="0" ptsTypes="AA">
                                      <p:cBhvr>
                                        <p:cTn id="8" dur="2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4793E-6 L -4.44444E-6 -0.17789 " pathEditMode="relative" rAng="0" ptsTypes="AA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pic>
        <p:nvPicPr>
          <p:cNvPr id="1026" name="GUI" descr="Z:\dropbox\KCAP2011\graphics\adviceG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860318" cy="3219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dropbox\KCAP2011\graphics\adviceGui-sele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53710"/>
            <a:ext cx="4419048" cy="32285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Rules" descr="Z:\dropbox\KCAP2011\graphics\adviceGui-ru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36" y="5408957"/>
            <a:ext cx="3244445" cy="615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400" y="6183868"/>
            <a:ext cx="386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Wargus Prototype GUI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Big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13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1902E-6 L 0.00243 -0.05092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4793E-6 L -4.44444E-6 -0.17789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UI1" descr="Z:\dropbox\KCAP2011\graphics\gui-sm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33547" y="2747182"/>
            <a:ext cx="1904762" cy="1136508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Knowledge Acquisition</a:t>
            </a:r>
            <a:endParaRPr lang="en-US" dirty="0"/>
          </a:p>
        </p:txBody>
      </p:sp>
      <p:pic>
        <p:nvPicPr>
          <p:cNvPr id="4" name="He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386" y="133167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0" name="Engine" descr="Z:\dropbox\KCAP2011\graphics\engin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62039" y="4477157"/>
            <a:ext cx="2150061" cy="1687899"/>
          </a:xfrm>
          <a:prstGeom prst="rect">
            <a:avLst/>
          </a:prstGeom>
          <a:noFill/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odel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1758" y="4633497"/>
            <a:ext cx="1731754" cy="1375217"/>
          </a:xfrm>
          <a:prstGeom prst="rect">
            <a:avLst/>
          </a:prstGeom>
          <a:effectLst>
            <a:outerShdw blurRad="152400" dist="88900" dir="3900000" algn="ctr" rotWithShape="0">
              <a:srgbClr val="000000">
                <a:alpha val="53000"/>
              </a:srgbClr>
            </a:outerShdw>
          </a:effectLst>
        </p:spPr>
      </p:pic>
      <p:pic>
        <p:nvPicPr>
          <p:cNvPr id="2052" name="Picture 4" descr="Z:\dropbox\KCAP2011\graphics\gui2-small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66800" y="2765983"/>
            <a:ext cx="1904762" cy="11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_TB"/>
          <p:cNvSpPr txBox="1"/>
          <p:nvPr/>
        </p:nvSpPr>
        <p:spPr>
          <a:xfrm>
            <a:off x="6944175" y="3902491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Advice HCI</a:t>
            </a:r>
            <a:endParaRPr lang="en-US" sz="2800" dirty="0"/>
          </a:p>
        </p:txBody>
      </p:sp>
      <p:sp>
        <p:nvSpPr>
          <p:cNvPr id="15" name="K_TB"/>
          <p:cNvSpPr txBox="1"/>
          <p:nvPr/>
        </p:nvSpPr>
        <p:spPr>
          <a:xfrm>
            <a:off x="1066800" y="392129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Review HCI</a:t>
            </a:r>
            <a:endParaRPr lang="en-US" sz="2800" dirty="0"/>
          </a:p>
        </p:txBody>
      </p:sp>
      <p:sp>
        <p:nvSpPr>
          <p:cNvPr id="16" name="K_TB"/>
          <p:cNvSpPr txBox="1"/>
          <p:nvPr/>
        </p:nvSpPr>
        <p:spPr>
          <a:xfrm>
            <a:off x="2640568" y="6106180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17" name="K_TB"/>
          <p:cNvSpPr txBox="1"/>
          <p:nvPr/>
        </p:nvSpPr>
        <p:spPr>
          <a:xfrm>
            <a:off x="5390003" y="6106180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Learner</a:t>
            </a:r>
            <a:endParaRPr lang="en-US" sz="2800" dirty="0"/>
          </a:p>
        </p:txBody>
      </p:sp>
      <p:sp>
        <p:nvSpPr>
          <p:cNvPr id="8" name="Circular Arrow 7"/>
          <p:cNvSpPr/>
          <p:nvPr/>
        </p:nvSpPr>
        <p:spPr>
          <a:xfrm rot="5400000">
            <a:off x="6415257" y="3620993"/>
            <a:ext cx="1737759" cy="18406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5121"/>
              <a:gd name="adj5" fmla="val 12500"/>
            </a:avLst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10800000">
            <a:off x="1771687" y="3569545"/>
            <a:ext cx="1737759" cy="18406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5121"/>
              <a:gd name="adj5" fmla="val 12500"/>
            </a:avLst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657297" y="4953000"/>
            <a:ext cx="732706" cy="442497"/>
          </a:xfrm>
          <a:prstGeom prst="leftArrow">
            <a:avLst/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>
            <a:off x="1905000" y="1857381"/>
            <a:ext cx="1981200" cy="706044"/>
          </a:xfrm>
          <a:prstGeom prst="bentArrow">
            <a:avLst>
              <a:gd name="adj1" fmla="val 32777"/>
              <a:gd name="adj2" fmla="val 25000"/>
              <a:gd name="adj3" fmla="val 25000"/>
              <a:gd name="adj4" fmla="val 87500"/>
            </a:avLst>
          </a:prstGeom>
          <a:solidFill>
            <a:srgbClr val="B9A98F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>
            <a:off x="6814535" y="1361658"/>
            <a:ext cx="741756" cy="1828440"/>
          </a:xfrm>
          <a:prstGeom prst="bentArrow">
            <a:avLst>
              <a:gd name="adj1" fmla="val 32777"/>
              <a:gd name="adj2" fmla="val 25000"/>
              <a:gd name="adj3" fmla="val 25000"/>
              <a:gd name="adj4" fmla="val 87500"/>
            </a:avLst>
          </a:prstGeom>
          <a:solidFill>
            <a:srgbClr val="B9A98F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4" name="Picture 4" descr="Z:\dropbox\KCAP2011\graphics\check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413" y="2389045"/>
            <a:ext cx="1590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Z:\dropbox\KCAP2011\graphics\check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845" y="1204912"/>
            <a:ext cx="1590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ropbox\KCAP2011\graphics\check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413" y="4474160"/>
            <a:ext cx="1590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Z:\dropbox\KCAP2011\graphics\check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217" y="4421738"/>
            <a:ext cx="1590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K_TB"/>
          <p:cNvSpPr txBox="1"/>
          <p:nvPr/>
        </p:nvSpPr>
        <p:spPr>
          <a:xfrm>
            <a:off x="3886200" y="2985346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008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Reviewing / Correcting Results</a:t>
            </a:r>
            <a:endParaRPr lang="en-US" dirty="0"/>
          </a:p>
        </p:txBody>
      </p:sp>
      <p:pic>
        <p:nvPicPr>
          <p:cNvPr id="6146" name="Picture 2" descr="Z:\dropbox\KCAP2011\graphics\review-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000" y="1752600"/>
            <a:ext cx="7809524" cy="47111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Users Like to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 pass – collect advice in </a:t>
            </a:r>
            <a:br>
              <a:rPr lang="en-US" dirty="0" smtClean="0"/>
            </a:br>
            <a:r>
              <a:rPr lang="en-US" dirty="0" smtClean="0"/>
              <a:t>natural language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 pass – provide GUI that supports most of natural language sentences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Rules" descr="Z:\dropbox\KCAP2011\graphics\adviceGui-rul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024" y="5181600"/>
            <a:ext cx="6488889" cy="12317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dropbox\graphics\adviceGui-natural languag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28800" y="2505226"/>
            <a:ext cx="6488113" cy="12315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Wargus Natural Language Advice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3813317"/>
              </p:ext>
            </p:extLst>
          </p:nvPr>
        </p:nvGraphicFramePr>
        <p:xfrm>
          <a:off x="990600" y="1600200"/>
          <a:ext cx="7924800" cy="411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5909"/>
                <a:gridCol w="6188891"/>
              </a:tblGrid>
              <a:tr h="21373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Tower </a:t>
                      </a:r>
                      <a:br>
                        <a:rPr lang="en-US" sz="2400" dirty="0" smtClean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falls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Three or more footmen can take down a tower if </a:t>
                      </a:r>
                      <a:r>
                        <a:rPr lang="en-US" sz="2400" dirty="0" smtClean="0">
                          <a:effectLst/>
                        </a:rPr>
                        <a:t>there is </a:t>
                      </a:r>
                      <a:r>
                        <a:rPr lang="en-US" sz="2400" dirty="0">
                          <a:effectLst/>
                        </a:rPr>
                        <a:t>no moat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Five or more archers can take down </a:t>
                      </a:r>
                      <a:r>
                        <a:rPr lang="en-US" sz="2400" dirty="0" smtClean="0">
                          <a:effectLst/>
                        </a:rPr>
                        <a:t>a </a:t>
                      </a:r>
                      <a:r>
                        <a:rPr lang="en-US" sz="2400" dirty="0">
                          <a:effectLst/>
                        </a:rPr>
                        <a:t>tower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77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Tower stands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(does not fall?)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If there are only peasants, the tower stands.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Four archers or less cannot take down </a:t>
                      </a:r>
                      <a:br>
                        <a:rPr lang="en-US" sz="2400" dirty="0" smtClean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a tower.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endParaRPr lang="en-US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</a:rPr>
                        <a:t>ANIMATE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6096000"/>
          <a:ext cx="7772399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10000"/>
                <a:gridCol w="1828800"/>
                <a:gridCol w="2133599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Percentage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</a:rPr>
                        <a:t> Representable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	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87%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	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86%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57150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20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MENTION:</a:t>
            </a:r>
            <a:endParaRPr lang="en-US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09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Wargus Natural Language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Tower will fall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/>
              <a:t>Three or more footmen can take down a tower if there is no moat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Five or more archers can take down a tower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Tower will not fall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there are only peasants, the tower stands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Four archers or less cannot take down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tower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Times New Roman"/>
              </a:rPr>
              <a:t>90% representable by GUI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endParaRPr lang="en-US" dirty="0" smtClean="0">
              <a:latin typeface="Times New Roman"/>
              <a:ea typeface="Times New Roman"/>
            </a:endParaRPr>
          </a:p>
          <a:p>
            <a:endParaRPr lang="en-US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Wargus WillTowerFall?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 boosted relational dependency network (bRDN) – Probabilistic relational supervised learner [Natarajan et. al., 2010]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Advice generalization algorithm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[Walker et. al., 2010]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7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Advice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User-provide advice via HCI</a:t>
            </a:r>
          </a:p>
          <a:p>
            <a:endParaRPr lang="en-US" dirty="0" smtClean="0"/>
          </a:p>
          <a:p>
            <a:r>
              <a:rPr lang="en-US" dirty="0" smtClean="0"/>
              <a:t>Hand-written AI expert advice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Providing Domain Knowledge is Hard</a:t>
            </a:r>
            <a:endParaRPr lang="en-US" dirty="0"/>
          </a:p>
        </p:txBody>
      </p:sp>
      <p:sp>
        <p:nvSpPr>
          <p:cNvPr id="6" name="K_TB"/>
          <p:cNvSpPr txBox="1"/>
          <p:nvPr/>
        </p:nvSpPr>
        <p:spPr>
          <a:xfrm>
            <a:off x="1100393" y="331771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Knowledge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621044" y="1229754"/>
            <a:ext cx="2659660" cy="2611178"/>
            <a:chOff x="3621044" y="1229754"/>
            <a:chExt cx="2659660" cy="2611178"/>
          </a:xfrm>
        </p:grpSpPr>
        <p:pic>
          <p:nvPicPr>
            <p:cNvPr id="4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41810" y="201212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86755" y="1524000"/>
            <a:ext cx="2389179" cy="2316932"/>
            <a:chOff x="6286755" y="1524000"/>
            <a:chExt cx="2389179" cy="2316932"/>
          </a:xfrm>
        </p:grpSpPr>
        <p:pic>
          <p:nvPicPr>
            <p:cNvPr id="5" name="Model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3435" y="1524000"/>
              <a:ext cx="1731754" cy="1375217"/>
            </a:xfrm>
            <a:prstGeom prst="rect">
              <a:avLst/>
            </a:prstGeom>
            <a:effectLst>
              <a:outerShdw blurRad="152400" dist="88900" dir="3900000" algn="ctr" rotWithShape="0">
                <a:srgbClr val="000000">
                  <a:alpha val="5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781800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Model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6755" y="2012120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=</a:t>
              </a:r>
              <a:endParaRPr lang="en-US" sz="4400" dirty="0"/>
            </a:p>
          </p:txBody>
        </p:sp>
      </p:grpSp>
      <p:pic>
        <p:nvPicPr>
          <p:cNvPr id="11" name="BrickW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143000" y="45720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AI/ML expert required </a:t>
            </a:r>
          </a:p>
          <a:p>
            <a:endParaRPr lang="en-US" dirty="0" smtClean="0"/>
          </a:p>
          <a:p>
            <a:r>
              <a:rPr lang="en-US" dirty="0" smtClean="0"/>
              <a:t>Limits applicability of such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88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24027 -0.002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30121 0.00023 " pathEditMode="relative" ptsTypes="AA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7448 0.00023 " pathEditMode="relative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Representable Natural Language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0180201"/>
              </p:ext>
            </p:extLst>
          </p:nvPr>
        </p:nvGraphicFramePr>
        <p:xfrm>
          <a:off x="1143000" y="1600200"/>
          <a:ext cx="7772399" cy="4297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10000"/>
                <a:gridCol w="1828800"/>
                <a:gridCol w="2133599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Language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Times New Roman"/>
                        </a:rPr>
                        <a:t> Representable through GUI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Feature Mentioned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 Advice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Context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Tower stands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Tower falls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 number of attackers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	50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36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Number of Archers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43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62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Number of Footmen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50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46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Number of Ballistae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18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Number of Peasants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24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Presence of Moat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	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28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Sum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	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67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	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Language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Times New Roman"/>
                        </a:rPr>
                        <a:t> NOT Representable through GUI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331470" algn="r"/>
                        </a:tabLs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331470" algn="r"/>
                        </a:tabLs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Other (terrain/distance/angle)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10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	16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Percentage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</a:rPr>
                        <a:t> Representable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	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87%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	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86%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3495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Testset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45666883"/>
              </p:ext>
            </p:extLst>
          </p:nvPr>
        </p:nvGraphicFramePr>
        <p:xfrm>
          <a:off x="9144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95600" y="4114800"/>
            <a:ext cx="5334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GUI-provided advice is equally effective as AI-expert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067" y="1371600"/>
            <a:ext cx="6433134" cy="48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Determining important </a:t>
            </a:r>
            <a:r>
              <a:rPr lang="en-US" dirty="0" smtClean="0"/>
              <a:t>knowledge </a:t>
            </a:r>
            <a:br>
              <a:rPr lang="en-US" dirty="0" smtClean="0"/>
            </a:br>
            <a:r>
              <a:rPr lang="en-US" dirty="0" smtClean="0"/>
              <a:t>is difficult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Iteratively </a:t>
            </a:r>
            <a:r>
              <a:rPr lang="en-US" dirty="0"/>
              <a:t>acquire knowledge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Articulating </a:t>
            </a:r>
            <a:r>
              <a:rPr lang="en-US" dirty="0" smtClean="0"/>
              <a:t>knowledge </a:t>
            </a:r>
            <a:r>
              <a:rPr lang="en-US" dirty="0"/>
              <a:t>requires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understanding </a:t>
            </a:r>
            <a:r>
              <a:rPr lang="en-US" dirty="0"/>
              <a:t>of underlying </a:t>
            </a:r>
            <a:r>
              <a:rPr lang="en-US" dirty="0" smtClean="0"/>
              <a:t>algorithm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Use advice-taking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Human-Computer Interface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412826" y="2173839"/>
            <a:ext cx="457200" cy="513460"/>
          </a:xfrm>
          <a:prstGeom prst="downArrow">
            <a:avLst/>
          </a:prstGeom>
          <a:solidFill>
            <a:srgbClr val="BBAA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412827" y="4830756"/>
            <a:ext cx="457200" cy="503244"/>
          </a:xfrm>
          <a:prstGeom prst="downArrow">
            <a:avLst/>
          </a:prstGeom>
          <a:solidFill>
            <a:srgbClr val="BBAA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47698" y="2524350"/>
            <a:ext cx="1466902" cy="904650"/>
            <a:chOff x="1066800" y="1331673"/>
            <a:chExt cx="7771509" cy="4611808"/>
          </a:xfrm>
        </p:grpSpPr>
        <p:pic>
          <p:nvPicPr>
            <p:cNvPr id="8" name="GUI1" descr="Z:\dropbox\KCAP2011\graphics\gui-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47" y="2747182"/>
              <a:ext cx="1904762" cy="1136508"/>
            </a:xfrm>
            <a:prstGeom prst="rect">
              <a:avLst/>
            </a:prstGeom>
            <a:noFill/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Hea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8386" y="1331673"/>
              <a:ext cx="1762540" cy="1757460"/>
            </a:xfrm>
            <a:prstGeom prst="rect">
              <a:avLst/>
            </a:prstGeom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0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58" y="4255582"/>
              <a:ext cx="2159845" cy="1687899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Model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88156" y="4411923"/>
              <a:ext cx="1842577" cy="1375217"/>
            </a:xfrm>
            <a:prstGeom prst="rect">
              <a:avLst/>
            </a:prstGeom>
            <a:effectLst>
              <a:outerShdw blurRad="152400" dist="88900" dir="3900000" algn="ctr" rotWithShape="0">
                <a:srgbClr val="000000">
                  <a:alpha val="53000"/>
                </a:srgbClr>
              </a:outerShdw>
            </a:effectLst>
          </p:spPr>
        </p:pic>
        <p:pic>
          <p:nvPicPr>
            <p:cNvPr id="12" name="Picture 4" descr="Z:\dropbox\KCAP2011\graphics\gui2-smal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65983"/>
              <a:ext cx="1904762" cy="1136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ircular Arrow 12"/>
            <p:cNvSpPr/>
            <p:nvPr/>
          </p:nvSpPr>
          <p:spPr>
            <a:xfrm rot="5400000">
              <a:off x="6337067" y="3399418"/>
              <a:ext cx="1737757" cy="184065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95121"/>
                <a:gd name="adj5" fmla="val 12500"/>
              </a:avLst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ular Arrow 13"/>
            <p:cNvSpPr/>
            <p:nvPr/>
          </p:nvSpPr>
          <p:spPr>
            <a:xfrm rot="10800000">
              <a:off x="1771687" y="3347971"/>
              <a:ext cx="1737758" cy="184065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95121"/>
                <a:gd name="adj5" fmla="val 12500"/>
              </a:avLst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4579108" y="4731424"/>
              <a:ext cx="732705" cy="442496"/>
            </a:xfrm>
            <a:prstGeom prst="leftArrow">
              <a:avLst/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Bent Arrow 15"/>
            <p:cNvSpPr/>
            <p:nvPr/>
          </p:nvSpPr>
          <p:spPr>
            <a:xfrm>
              <a:off x="1905000" y="1857381"/>
              <a:ext cx="1981200" cy="706044"/>
            </a:xfrm>
            <a:prstGeom prst="bentArrow">
              <a:avLst>
                <a:gd name="adj1" fmla="val 32777"/>
                <a:gd name="adj2" fmla="val 25000"/>
                <a:gd name="adj3" fmla="val 25000"/>
                <a:gd name="adj4" fmla="val 87500"/>
              </a:avLst>
            </a:prstGeom>
            <a:solidFill>
              <a:srgbClr val="B9A98F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5400000">
              <a:off x="6814535" y="1361658"/>
              <a:ext cx="741756" cy="1828440"/>
            </a:xfrm>
            <a:prstGeom prst="bentArrow">
              <a:avLst>
                <a:gd name="adj1" fmla="val 32777"/>
                <a:gd name="adj2" fmla="val 25000"/>
                <a:gd name="adj3" fmla="val 25000"/>
                <a:gd name="adj4" fmla="val 87500"/>
              </a:avLst>
            </a:prstGeom>
            <a:solidFill>
              <a:srgbClr val="B9A98F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05088" y="1328091"/>
            <a:ext cx="1079787" cy="874987"/>
            <a:chOff x="4155739" y="1414464"/>
            <a:chExt cx="1521998" cy="1233326"/>
          </a:xfrm>
        </p:grpSpPr>
        <p:pic>
          <p:nvPicPr>
            <p:cNvPr id="18" name="Brain Only" descr="Z:\dropbox\KCAP2011\graphics\brain-onl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39" y="1557937"/>
              <a:ext cx="831746" cy="739683"/>
            </a:xfrm>
            <a:prstGeom prst="rect">
              <a:avLst/>
            </a:prstGeom>
            <a:noFill/>
            <a:effectLst>
              <a:outerShdw blurRad="152400" dist="635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Brain Only" descr="Z:\dropbox\KCAP2011\graphics\brain-onl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37" y="1414464"/>
              <a:ext cx="831746" cy="739683"/>
            </a:xfrm>
            <a:prstGeom prst="rect">
              <a:avLst/>
            </a:prstGeom>
            <a:noFill/>
            <a:effectLst>
              <a:outerShdw blurRad="152400" dist="635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Brain Only" descr="Z:\dropbox\KCAP2011\graphics\brain-onl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437" y="1695773"/>
              <a:ext cx="831746" cy="739683"/>
            </a:xfrm>
            <a:prstGeom prst="rect">
              <a:avLst/>
            </a:prstGeom>
            <a:noFill/>
            <a:effectLst>
              <a:outerShdw blurRad="152400" dist="635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Brain Only" descr="Z:\dropbox\KCAP2011\graphics\brain-onl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991" y="1805780"/>
              <a:ext cx="831746" cy="739683"/>
            </a:xfrm>
            <a:prstGeom prst="rect">
              <a:avLst/>
            </a:prstGeom>
            <a:noFill/>
            <a:effectLst>
              <a:outerShdw blurRad="152400" dist="635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Brain Only" descr="Z:\dropbox\KCAP2011\graphics\brain-onl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614" y="1908107"/>
              <a:ext cx="831746" cy="739683"/>
            </a:xfrm>
            <a:prstGeom prst="rect">
              <a:avLst/>
            </a:prstGeom>
            <a:noFill/>
            <a:effectLst>
              <a:outerShdw blurRad="152400" dist="635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561410" y="1565843"/>
              <a:ext cx="6858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en-US" sz="4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24" name="Picture 2" descr="C:\Users\twalker\Dropbox\KCAP2011\graphics\matrix-bra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378" y="4038600"/>
            <a:ext cx="890751" cy="792156"/>
          </a:xfrm>
          <a:prstGeom prst="rect">
            <a:avLst/>
          </a:prstGeom>
          <a:noFill/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UI1" descr="Z:\dropbox\KCAP2011\graphics\gui-smal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442" y="5397543"/>
            <a:ext cx="1186624" cy="708019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970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Algorithms exist that take advice</a:t>
            </a:r>
          </a:p>
          <a:p>
            <a:pPr lvl="1"/>
            <a:r>
              <a:rPr lang="en-US" dirty="0" smtClean="0"/>
              <a:t>However, advice must be written in </a:t>
            </a:r>
            <a:br>
              <a:rPr lang="en-US" dirty="0" smtClean="0"/>
            </a:br>
            <a:r>
              <a:rPr lang="en-US" dirty="0" smtClean="0"/>
              <a:t>formal languages</a:t>
            </a:r>
          </a:p>
          <a:p>
            <a:pPr lvl="1"/>
            <a:r>
              <a:rPr lang="en-US" dirty="0" smtClean="0"/>
              <a:t>High barrier to entry for non-AI users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Designed a GUI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Motivated by natural language statements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Allowed input of grounded advice about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 examples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Successful pilot study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9" y="1371600"/>
            <a:ext cx="4876801" cy="4800600"/>
          </a:xfrm>
        </p:spPr>
        <p:txBody>
          <a:bodyPr/>
          <a:lstStyle/>
          <a:p>
            <a:pPr marL="3175" indent="-3175">
              <a:buNone/>
            </a:pPr>
            <a:r>
              <a:rPr lang="en-US" dirty="0" smtClean="0"/>
              <a:t>Apply framework to additional, more complex domains</a:t>
            </a:r>
          </a:p>
          <a:p>
            <a:pPr marL="3175" indent="-3175">
              <a:buNone/>
            </a:pPr>
            <a:endParaRPr lang="en-US" dirty="0" smtClean="0"/>
          </a:p>
          <a:p>
            <a:pPr marL="3175" indent="-3175">
              <a:buNone/>
            </a:pPr>
            <a:endParaRPr lang="en-US" dirty="0" smtClean="0"/>
          </a:p>
          <a:p>
            <a:pPr marL="3175" indent="-3175">
              <a:buNone/>
            </a:pPr>
            <a:r>
              <a:rPr lang="en-US" dirty="0" smtClean="0"/>
              <a:t>Develop domain-independent GUI for relational advice taking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066800" y="1295400"/>
            <a:ext cx="2650763" cy="1624761"/>
            <a:chOff x="1066800" y="1331673"/>
            <a:chExt cx="7771509" cy="4583639"/>
          </a:xfrm>
        </p:grpSpPr>
        <p:pic>
          <p:nvPicPr>
            <p:cNvPr id="34" name="GUI1" descr="Z:\dropbox\KCAP2011\graphics\gui-small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933547" y="2768637"/>
              <a:ext cx="1904762" cy="1093600"/>
            </a:xfrm>
            <a:prstGeom prst="rect">
              <a:avLst/>
            </a:prstGeom>
            <a:noFill/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Hea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8386" y="1331673"/>
              <a:ext cx="1762540" cy="1757460"/>
            </a:xfrm>
            <a:prstGeom prst="rect">
              <a:avLst/>
            </a:prstGeom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6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78958" y="4283748"/>
              <a:ext cx="2159846" cy="1631564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Model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596" y="4411922"/>
              <a:ext cx="1799698" cy="1375218"/>
            </a:xfrm>
            <a:prstGeom prst="rect">
              <a:avLst/>
            </a:prstGeom>
            <a:effectLst>
              <a:outerShdw blurRad="152400" dist="88900" dir="3900000" algn="ctr" rotWithShape="0">
                <a:srgbClr val="000000">
                  <a:alpha val="53000"/>
                </a:srgbClr>
              </a:outerShdw>
            </a:effectLst>
          </p:spPr>
        </p:pic>
        <p:pic>
          <p:nvPicPr>
            <p:cNvPr id="38" name="Picture 4" descr="Z:\dropbox\KCAP2011\graphics\gui2-small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2787436"/>
              <a:ext cx="1904762" cy="1093600"/>
            </a:xfrm>
            <a:prstGeom prst="rect">
              <a:avLst/>
            </a:prstGeom>
            <a:noFill/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Circular Arrow 43"/>
            <p:cNvSpPr/>
            <p:nvPr/>
          </p:nvSpPr>
          <p:spPr>
            <a:xfrm rot="5400000">
              <a:off x="6337067" y="3399418"/>
              <a:ext cx="1737757" cy="184065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95121"/>
                <a:gd name="adj5" fmla="val 12500"/>
              </a:avLst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 rot="10800000">
              <a:off x="1771687" y="3347971"/>
              <a:ext cx="1737758" cy="184065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95121"/>
                <a:gd name="adj5" fmla="val 12500"/>
              </a:avLst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Left Arrow 45"/>
            <p:cNvSpPr/>
            <p:nvPr/>
          </p:nvSpPr>
          <p:spPr>
            <a:xfrm>
              <a:off x="4579108" y="4731424"/>
              <a:ext cx="732705" cy="442496"/>
            </a:xfrm>
            <a:prstGeom prst="leftArrow">
              <a:avLst/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Bent Arrow 46"/>
            <p:cNvSpPr/>
            <p:nvPr/>
          </p:nvSpPr>
          <p:spPr>
            <a:xfrm>
              <a:off x="1905000" y="1857381"/>
              <a:ext cx="1981200" cy="706044"/>
            </a:xfrm>
            <a:prstGeom prst="bentArrow">
              <a:avLst>
                <a:gd name="adj1" fmla="val 32777"/>
                <a:gd name="adj2" fmla="val 25000"/>
                <a:gd name="adj3" fmla="val 25000"/>
                <a:gd name="adj4" fmla="val 87500"/>
              </a:avLst>
            </a:prstGeom>
            <a:solidFill>
              <a:srgbClr val="B9A98F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Bent Arrow 47"/>
            <p:cNvSpPr/>
            <p:nvPr/>
          </p:nvSpPr>
          <p:spPr>
            <a:xfrm rot="5400000">
              <a:off x="6814535" y="1361658"/>
              <a:ext cx="741756" cy="1828440"/>
            </a:xfrm>
            <a:prstGeom prst="bentArrow">
              <a:avLst>
                <a:gd name="adj1" fmla="val 32777"/>
                <a:gd name="adj2" fmla="val 25000"/>
                <a:gd name="adj3" fmla="val 25000"/>
                <a:gd name="adj4" fmla="val 87500"/>
              </a:avLst>
            </a:prstGeom>
            <a:solidFill>
              <a:srgbClr val="B9A98F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218" name="Picture 2" descr="Z:\dropbox\KCAP2011\graphics\universityD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89" y="3886200"/>
            <a:ext cx="2884737" cy="1905000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2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/>
              <a:t>Thank You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8000" dirty="0" smtClean="0"/>
              <a:t> </a:t>
            </a:r>
            <a:r>
              <a:rPr lang="en-US" sz="2000" dirty="0" smtClean="0"/>
              <a:t>DARPA Bootstrap Learning program, grant HR0011-07-C-006</a:t>
            </a:r>
          </a:p>
        </p:txBody>
      </p:sp>
    </p:spTree>
    <p:extLst>
      <p:ext uri="{BB962C8B-B14F-4D97-AF65-F5344CB8AC3E}">
        <p14:creationId xmlns:p14="http://schemas.microsoft.com/office/powerpoint/2010/main" xmlns="" val="21778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Domain Knowledge Difficulties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621044" y="1229754"/>
            <a:ext cx="2659660" cy="2611178"/>
            <a:chOff x="3621044" y="1229754"/>
            <a:chExt cx="2659660" cy="2611178"/>
          </a:xfrm>
        </p:grpSpPr>
        <p:pic>
          <p:nvPicPr>
            <p:cNvPr id="4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41810" y="201212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86755" y="1524000"/>
            <a:ext cx="2389179" cy="2316932"/>
            <a:chOff x="6286755" y="1524000"/>
            <a:chExt cx="2389179" cy="2316932"/>
          </a:xfrm>
        </p:grpSpPr>
        <p:pic>
          <p:nvPicPr>
            <p:cNvPr id="5" name="Model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3435" y="1524000"/>
              <a:ext cx="1731754" cy="1375217"/>
            </a:xfrm>
            <a:prstGeom prst="rect">
              <a:avLst/>
            </a:prstGeom>
            <a:effectLst>
              <a:outerShdw blurRad="152400" dist="88900" dir="3900000" algn="ctr" rotWithShape="0">
                <a:srgbClr val="000000">
                  <a:alpha val="5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781800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Model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6755" y="2012120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=</a:t>
              </a:r>
              <a:endParaRPr lang="en-US" sz="4400" dirty="0"/>
            </a:p>
          </p:txBody>
        </p:sp>
      </p:grpSp>
      <p:pic>
        <p:nvPicPr>
          <p:cNvPr id="11" name="BrickW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sp>
        <p:nvSpPr>
          <p:cNvPr id="17" name="K_TB"/>
          <p:cNvSpPr txBox="1"/>
          <p:nvPr/>
        </p:nvSpPr>
        <p:spPr>
          <a:xfrm>
            <a:off x="9144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288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24027 -0.002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30121 0.00023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7448 0.00023 " pathEditMode="relative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Providing Domain Knowledge is Hard</a:t>
            </a:r>
            <a:endParaRPr lang="en-US" dirty="0"/>
          </a:p>
        </p:txBody>
      </p:sp>
      <p:sp>
        <p:nvSpPr>
          <p:cNvPr id="6" name="K_TB"/>
          <p:cNvSpPr txBox="1"/>
          <p:nvPr/>
        </p:nvSpPr>
        <p:spPr>
          <a:xfrm>
            <a:off x="1100393" y="331771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Knowledge</a:t>
            </a:r>
            <a:endParaRPr lang="en-US" sz="2800" dirty="0"/>
          </a:p>
        </p:txBody>
      </p:sp>
      <p:pic>
        <p:nvPicPr>
          <p:cNvPr id="11" name="BrickW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1430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Want to provide method for non-expert to provide advice</a:t>
            </a:r>
          </a:p>
          <a:p>
            <a:endParaRPr lang="en-US" dirty="0" smtClean="0"/>
          </a:p>
          <a:p>
            <a:r>
              <a:rPr lang="en-US" dirty="0" smtClean="0"/>
              <a:t>Use concrete advice provided via an HCI</a:t>
            </a:r>
          </a:p>
        </p:txBody>
      </p:sp>
      <p:grpSp>
        <p:nvGrpSpPr>
          <p:cNvPr id="16" name="Group 15" descr="Custom:  Group 14"/>
          <p:cNvGrpSpPr/>
          <p:nvPr/>
        </p:nvGrpSpPr>
        <p:grpSpPr>
          <a:xfrm>
            <a:off x="6375308" y="1231331"/>
            <a:ext cx="2659660" cy="2611178"/>
            <a:chOff x="3621044" y="1229754"/>
            <a:chExt cx="2659660" cy="2611178"/>
          </a:xfrm>
        </p:grpSpPr>
        <p:pic>
          <p:nvPicPr>
            <p:cNvPr id="17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1288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Want to provide method for non-expert to provide knowledge -&gt; use concrete advice + HCI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Knowledge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393" y="4191000"/>
            <a:ext cx="7772400" cy="2362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Identifying important knowledge </a:t>
            </a:r>
            <a:br>
              <a:rPr lang="en-US" dirty="0" smtClean="0"/>
            </a:br>
            <a:r>
              <a:rPr lang="en-US" dirty="0" smtClean="0"/>
              <a:t>is difficult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Articulating </a:t>
            </a:r>
            <a:r>
              <a:rPr lang="en-US" dirty="0" smtClean="0"/>
              <a:t>knowledge requires </a:t>
            </a:r>
            <a:r>
              <a:rPr lang="en-US" dirty="0"/>
              <a:t>understanding of underlying </a:t>
            </a:r>
            <a:r>
              <a:rPr lang="en-US" dirty="0" smtClean="0"/>
              <a:t>algorithm – requires AI expert</a:t>
            </a:r>
          </a:p>
        </p:txBody>
      </p:sp>
      <p:grpSp>
        <p:nvGrpSpPr>
          <p:cNvPr id="18" name="Group 17" descr="Custom:  Group 14"/>
          <p:cNvGrpSpPr/>
          <p:nvPr/>
        </p:nvGrpSpPr>
        <p:grpSpPr>
          <a:xfrm>
            <a:off x="6375308" y="1231331"/>
            <a:ext cx="2659660" cy="2611178"/>
            <a:chOff x="3621044" y="1229754"/>
            <a:chExt cx="2659660" cy="2611178"/>
          </a:xfrm>
        </p:grpSpPr>
        <p:pic>
          <p:nvPicPr>
            <p:cNvPr id="19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pic>
        <p:nvPicPr>
          <p:cNvPr id="26" name="BrickW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21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739" y="1557937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837" y="1414464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437" y="1695773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991" y="1805780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614" y="1908107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61410" y="1565843"/>
            <a:ext cx="6858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twalker\Dropbox\KCAP2011\graphics\matrix-bra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566" y="2640643"/>
            <a:ext cx="1233487" cy="1096956"/>
          </a:xfrm>
          <a:prstGeom prst="rect">
            <a:avLst/>
          </a:prstGeom>
          <a:noFill/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K_TB"/>
          <p:cNvSpPr txBox="1"/>
          <p:nvPr/>
        </p:nvSpPr>
        <p:spPr>
          <a:xfrm>
            <a:off x="9144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87348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rickW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Knowledge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393" y="4191000"/>
            <a:ext cx="7772400" cy="236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Iteratively acquire knowledge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advice-taking Human-Computer Interface (HCI)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grpSp>
        <p:nvGrpSpPr>
          <p:cNvPr id="18" name="Group 17" descr="Custom:  Group 14"/>
          <p:cNvGrpSpPr/>
          <p:nvPr/>
        </p:nvGrpSpPr>
        <p:grpSpPr>
          <a:xfrm>
            <a:off x="6375308" y="1231331"/>
            <a:ext cx="2659660" cy="2611178"/>
            <a:chOff x="3621044" y="1229754"/>
            <a:chExt cx="2659660" cy="2611178"/>
          </a:xfrm>
        </p:grpSpPr>
        <p:pic>
          <p:nvPicPr>
            <p:cNvPr id="19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4" name="Picture 2" descr="C:\Users\twalker\Dropbox\KCAP2011\graphics\matrix-bra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566" y="2640643"/>
            <a:ext cx="1233487" cy="1096956"/>
          </a:xfrm>
          <a:prstGeom prst="rect">
            <a:avLst/>
          </a:prstGeom>
          <a:noFill/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ropbox\KCAP2011\graphics\gui-small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43134" y="2670987"/>
            <a:ext cx="1522349" cy="908334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ircular Arrow 31"/>
          <p:cNvSpPr/>
          <p:nvPr/>
        </p:nvSpPr>
        <p:spPr>
          <a:xfrm>
            <a:off x="4343400" y="1371600"/>
            <a:ext cx="1066800" cy="1066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4100"/>
              <a:gd name="adj5" fmla="val 12500"/>
            </a:avLst>
          </a:prstGeom>
          <a:solidFill>
            <a:srgbClr val="D7CDBC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 flipV="1">
            <a:off x="4343400" y="1371600"/>
            <a:ext cx="1066800" cy="1066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4100"/>
              <a:gd name="adj5" fmla="val 12500"/>
            </a:avLst>
          </a:prstGeom>
          <a:solidFill>
            <a:srgbClr val="D7CDBC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K_TB"/>
          <p:cNvSpPr txBox="1"/>
          <p:nvPr/>
        </p:nvSpPr>
        <p:spPr>
          <a:xfrm>
            <a:off x="9144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628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08" y="0"/>
            <a:ext cx="7924800" cy="1143000"/>
          </a:xfrm>
        </p:spPr>
        <p:txBody>
          <a:bodyPr/>
          <a:lstStyle/>
          <a:p>
            <a:r>
              <a:rPr lang="en-US" dirty="0" smtClean="0"/>
              <a:t>Learning Scenario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300" y="1524000"/>
            <a:ext cx="64257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Supervised Learning </a:t>
            </a:r>
          </a:p>
          <a:p>
            <a:pPr lvl="1"/>
            <a:r>
              <a:rPr lang="en-US" dirty="0" smtClean="0"/>
              <a:t>Training examples </a:t>
            </a:r>
            <a:r>
              <a:rPr lang="en-US" dirty="0"/>
              <a:t>&amp; labels are </a:t>
            </a:r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Relational domains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Knowledge in the form of advice</a:t>
            </a:r>
          </a:p>
          <a:p>
            <a:pPr lvl="1"/>
            <a:r>
              <a:rPr lang="en-US" dirty="0" smtClean="0"/>
              <a:t>Hints to learner, possibly incorrect</a:t>
            </a:r>
          </a:p>
          <a:p>
            <a:pPr lvl="1"/>
            <a:r>
              <a:rPr lang="en-US" dirty="0" smtClean="0"/>
              <a:t>Written in first-order logic</a:t>
            </a:r>
          </a:p>
          <a:p>
            <a:pPr lvl="1"/>
            <a:r>
              <a:rPr lang="en-US" u="sng" dirty="0" smtClean="0"/>
              <a:t>Grounded</a:t>
            </a:r>
            <a:r>
              <a:rPr lang="en-US" dirty="0" smtClean="0"/>
              <a:t> in a specific example</a:t>
            </a:r>
            <a:endParaRPr lang="en-US" dirty="0"/>
          </a:p>
        </p:txBody>
      </p:sp>
      <p:pic>
        <p:nvPicPr>
          <p:cNvPr id="4" name="Hea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508" y="4414740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5" name="Engine" descr="Z:\dropbox\KCAP2011\graphics\engin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0" y="1524000"/>
            <a:ext cx="2150061" cy="1687899"/>
          </a:xfrm>
          <a:prstGeom prst="rect">
            <a:avLst/>
          </a:prstGeom>
          <a:noFill/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ropbox\KCAP2011\graphics\universityD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1040684" cy="687239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45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5299</TotalTime>
  <Words>1020</Words>
  <Application>Microsoft Office PowerPoint</Application>
  <PresentationFormat>On-screen Show (4:3)</PresentationFormat>
  <Paragraphs>287</Paragraphs>
  <Slides>35</Slides>
  <Notes>12</Notes>
  <HiddenSlides>9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Integrating Knowledge Capture and Supervised Learning through a  Human-Computer Interface</vt:lpstr>
      <vt:lpstr>Learning with Domain Knowledge</vt:lpstr>
      <vt:lpstr>Providing Domain Knowledge is Hard</vt:lpstr>
      <vt:lpstr>Domain Knowledge Difficulties</vt:lpstr>
      <vt:lpstr>Providing Domain Knowledge is Hard</vt:lpstr>
      <vt:lpstr>Notes</vt:lpstr>
      <vt:lpstr>Domain Knowledge Difficulties</vt:lpstr>
      <vt:lpstr>Domain Knowledge Solutions</vt:lpstr>
      <vt:lpstr>Learning Scenario Specifics</vt:lpstr>
      <vt:lpstr>Advice Processing [Walker et. al., 2010]</vt:lpstr>
      <vt:lpstr>Grounded Advice</vt:lpstr>
      <vt:lpstr>Case Study: WillTowerFall? </vt:lpstr>
      <vt:lpstr>WillTowerFall? Sample Scenario</vt:lpstr>
      <vt:lpstr>Domain Knowledge Solutions</vt:lpstr>
      <vt:lpstr>Our Knowledge Acquisition Loop</vt:lpstr>
      <vt:lpstr>Giving Advice via the HCI</vt:lpstr>
      <vt:lpstr>Giving Advice via the HCI</vt:lpstr>
      <vt:lpstr>Giving Advice via the HCI</vt:lpstr>
      <vt:lpstr>Giving Advice via the HCI</vt:lpstr>
      <vt:lpstr>Giving Advice via the HCI</vt:lpstr>
      <vt:lpstr>Giving Advice via the HCI</vt:lpstr>
      <vt:lpstr>Giving Advice via the HCI</vt:lpstr>
      <vt:lpstr>Iterative Knowledge Acquisition</vt:lpstr>
      <vt:lpstr>Reviewing / Correcting Results</vt:lpstr>
      <vt:lpstr>What Would Users Like to Say?</vt:lpstr>
      <vt:lpstr>Wargus Natural Language Advice</vt:lpstr>
      <vt:lpstr>Wargus Natural Language Advice</vt:lpstr>
      <vt:lpstr>Experiments</vt:lpstr>
      <vt:lpstr>Experimental Comparisons</vt:lpstr>
      <vt:lpstr>Representable Natural Language</vt:lpstr>
      <vt:lpstr>Testset Results</vt:lpstr>
      <vt:lpstr>Conclusion</vt:lpstr>
      <vt:lpstr>Conclusion</vt:lpstr>
      <vt:lpstr>Future Work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Walker</dc:creator>
  <cp:lastModifiedBy>tkhot</cp:lastModifiedBy>
  <cp:revision>103</cp:revision>
  <cp:lastPrinted>2011-06-18T17:25:00Z</cp:lastPrinted>
  <dcterms:created xsi:type="dcterms:W3CDTF">2011-06-17T17:14:05Z</dcterms:created>
  <dcterms:modified xsi:type="dcterms:W3CDTF">2011-12-19T21:12:46Z</dcterms:modified>
</cp:coreProperties>
</file>